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9" r:id="rId1"/>
  </p:sldMasterIdLst>
  <p:notesMasterIdLst>
    <p:notesMasterId r:id="rId171"/>
  </p:notesMasterIdLst>
  <p:handoutMasterIdLst>
    <p:handoutMasterId r:id="rId172"/>
  </p:handoutMasterIdLst>
  <p:sldIdLst>
    <p:sldId id="379" r:id="rId2"/>
    <p:sldId id="1061" r:id="rId3"/>
    <p:sldId id="1062" r:id="rId4"/>
    <p:sldId id="1469" r:id="rId5"/>
    <p:sldId id="799" r:id="rId6"/>
    <p:sldId id="1277" r:id="rId7"/>
    <p:sldId id="1279" r:id="rId8"/>
    <p:sldId id="1280" r:id="rId9"/>
    <p:sldId id="1281" r:id="rId10"/>
    <p:sldId id="1282" r:id="rId11"/>
    <p:sldId id="1283" r:id="rId12"/>
    <p:sldId id="1284" r:id="rId13"/>
    <p:sldId id="1276" r:id="rId14"/>
    <p:sldId id="1293" r:id="rId15"/>
    <p:sldId id="1286" r:id="rId16"/>
    <p:sldId id="1287" r:id="rId17"/>
    <p:sldId id="1288" r:id="rId18"/>
    <p:sldId id="1291" r:id="rId19"/>
    <p:sldId id="1290" r:id="rId20"/>
    <p:sldId id="1289" r:id="rId21"/>
    <p:sldId id="1292" r:id="rId22"/>
    <p:sldId id="1432" r:id="rId23"/>
    <p:sldId id="1295" r:id="rId24"/>
    <p:sldId id="1296" r:id="rId25"/>
    <p:sldId id="1297" r:id="rId26"/>
    <p:sldId id="1298" r:id="rId27"/>
    <p:sldId id="1299" r:id="rId28"/>
    <p:sldId id="1300" r:id="rId29"/>
    <p:sldId id="1301" r:id="rId30"/>
    <p:sldId id="1302" r:id="rId31"/>
    <p:sldId id="1303" r:id="rId32"/>
    <p:sldId id="1304" r:id="rId33"/>
    <p:sldId id="1305" r:id="rId34"/>
    <p:sldId id="1306" r:id="rId35"/>
    <p:sldId id="1307" r:id="rId36"/>
    <p:sldId id="1308" r:id="rId37"/>
    <p:sldId id="1309" r:id="rId38"/>
    <p:sldId id="1310" r:id="rId39"/>
    <p:sldId id="1311" r:id="rId40"/>
    <p:sldId id="1312" r:id="rId41"/>
    <p:sldId id="1313" r:id="rId42"/>
    <p:sldId id="1314" r:id="rId43"/>
    <p:sldId id="1315" r:id="rId44"/>
    <p:sldId id="1316" r:id="rId45"/>
    <p:sldId id="1317" r:id="rId46"/>
    <p:sldId id="1318" r:id="rId47"/>
    <p:sldId id="1319" r:id="rId48"/>
    <p:sldId id="1320" r:id="rId49"/>
    <p:sldId id="1323" r:id="rId50"/>
    <p:sldId id="1324" r:id="rId51"/>
    <p:sldId id="1325" r:id="rId52"/>
    <p:sldId id="1326" r:id="rId53"/>
    <p:sldId id="1327" r:id="rId54"/>
    <p:sldId id="1328" r:id="rId55"/>
    <p:sldId id="1329" r:id="rId56"/>
    <p:sldId id="1330" r:id="rId57"/>
    <p:sldId id="1331" r:id="rId58"/>
    <p:sldId id="1332" r:id="rId59"/>
    <p:sldId id="1333" r:id="rId60"/>
    <p:sldId id="1334" r:id="rId61"/>
    <p:sldId id="1335" r:id="rId62"/>
    <p:sldId id="1336" r:id="rId63"/>
    <p:sldId id="1337" r:id="rId64"/>
    <p:sldId id="1338" r:id="rId65"/>
    <p:sldId id="1458" r:id="rId66"/>
    <p:sldId id="1363" r:id="rId67"/>
    <p:sldId id="1364" r:id="rId68"/>
    <p:sldId id="1365" r:id="rId69"/>
    <p:sldId id="1366" r:id="rId70"/>
    <p:sldId id="1367" r:id="rId71"/>
    <p:sldId id="1368" r:id="rId72"/>
    <p:sldId id="1369" r:id="rId73"/>
    <p:sldId id="1370" r:id="rId74"/>
    <p:sldId id="1371" r:id="rId75"/>
    <p:sldId id="1372" r:id="rId76"/>
    <p:sldId id="1373" r:id="rId77"/>
    <p:sldId id="1374" r:id="rId78"/>
    <p:sldId id="1375" r:id="rId79"/>
    <p:sldId id="1376" r:id="rId80"/>
    <p:sldId id="1377" r:id="rId81"/>
    <p:sldId id="1378" r:id="rId82"/>
    <p:sldId id="1379" r:id="rId83"/>
    <p:sldId id="1380" r:id="rId84"/>
    <p:sldId id="1381" r:id="rId85"/>
    <p:sldId id="1382" r:id="rId86"/>
    <p:sldId id="1383" r:id="rId87"/>
    <p:sldId id="1384" r:id="rId88"/>
    <p:sldId id="1385" r:id="rId89"/>
    <p:sldId id="1386" r:id="rId90"/>
    <p:sldId id="1387" r:id="rId91"/>
    <p:sldId id="1388" r:id="rId92"/>
    <p:sldId id="1389" r:id="rId93"/>
    <p:sldId id="1390" r:id="rId94"/>
    <p:sldId id="1470" r:id="rId95"/>
    <p:sldId id="1471" r:id="rId96"/>
    <p:sldId id="1472" r:id="rId97"/>
    <p:sldId id="1459" r:id="rId98"/>
    <p:sldId id="1392" r:id="rId99"/>
    <p:sldId id="1393" r:id="rId100"/>
    <p:sldId id="1394" r:id="rId101"/>
    <p:sldId id="1395" r:id="rId102"/>
    <p:sldId id="1396" r:id="rId103"/>
    <p:sldId id="1397" r:id="rId104"/>
    <p:sldId id="1398" r:id="rId105"/>
    <p:sldId id="1399" r:id="rId106"/>
    <p:sldId id="1400" r:id="rId107"/>
    <p:sldId id="1401" r:id="rId108"/>
    <p:sldId id="1402" r:id="rId109"/>
    <p:sldId id="1403" r:id="rId110"/>
    <p:sldId id="1404" r:id="rId111"/>
    <p:sldId id="1405" r:id="rId112"/>
    <p:sldId id="1406" r:id="rId113"/>
    <p:sldId id="1407" r:id="rId114"/>
    <p:sldId id="1408" r:id="rId115"/>
    <p:sldId id="1409" r:id="rId116"/>
    <p:sldId id="1410" r:id="rId117"/>
    <p:sldId id="1411" r:id="rId118"/>
    <p:sldId id="1412" r:id="rId119"/>
    <p:sldId id="1413" r:id="rId120"/>
    <p:sldId id="1423" r:id="rId121"/>
    <p:sldId id="1424" r:id="rId122"/>
    <p:sldId id="1425" r:id="rId123"/>
    <p:sldId id="1426" r:id="rId124"/>
    <p:sldId id="1427" r:id="rId125"/>
    <p:sldId id="1428" r:id="rId126"/>
    <p:sldId id="1429" r:id="rId127"/>
    <p:sldId id="1430" r:id="rId128"/>
    <p:sldId id="1431" r:id="rId129"/>
    <p:sldId id="1473" r:id="rId130"/>
    <p:sldId id="1474" r:id="rId131"/>
    <p:sldId id="1475" r:id="rId132"/>
    <p:sldId id="1476" r:id="rId133"/>
    <p:sldId id="1477" r:id="rId134"/>
    <p:sldId id="1478" r:id="rId135"/>
    <p:sldId id="1479" r:id="rId136"/>
    <p:sldId id="1456" r:id="rId137"/>
    <p:sldId id="1457" r:id="rId138"/>
    <p:sldId id="1433" r:id="rId139"/>
    <p:sldId id="1434" r:id="rId140"/>
    <p:sldId id="1435" r:id="rId141"/>
    <p:sldId id="1436" r:id="rId142"/>
    <p:sldId id="1437" r:id="rId143"/>
    <p:sldId id="1438" r:id="rId144"/>
    <p:sldId id="1439" r:id="rId145"/>
    <p:sldId id="1440" r:id="rId146"/>
    <p:sldId id="1441" r:id="rId147"/>
    <p:sldId id="1442" r:id="rId148"/>
    <p:sldId id="1443" r:id="rId149"/>
    <p:sldId id="1444" r:id="rId150"/>
    <p:sldId id="1445" r:id="rId151"/>
    <p:sldId id="1446" r:id="rId152"/>
    <p:sldId id="1447" r:id="rId153"/>
    <p:sldId id="1448" r:id="rId154"/>
    <p:sldId id="1449" r:id="rId155"/>
    <p:sldId id="1450" r:id="rId156"/>
    <p:sldId id="1451" r:id="rId157"/>
    <p:sldId id="1452" r:id="rId158"/>
    <p:sldId id="1453" r:id="rId159"/>
    <p:sldId id="1454" r:id="rId160"/>
    <p:sldId id="1455" r:id="rId161"/>
    <p:sldId id="1460" r:id="rId162"/>
    <p:sldId id="1461" r:id="rId163"/>
    <p:sldId id="1462" r:id="rId164"/>
    <p:sldId id="1463" r:id="rId165"/>
    <p:sldId id="1464" r:id="rId166"/>
    <p:sldId id="1465" r:id="rId167"/>
    <p:sldId id="1466" r:id="rId168"/>
    <p:sldId id="1467" r:id="rId169"/>
    <p:sldId id="1468" r:id="rId170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B67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 autoAdjust="0"/>
    <p:restoredTop sz="93638" autoAdjust="0"/>
  </p:normalViewPr>
  <p:slideViewPr>
    <p:cSldViewPr>
      <p:cViewPr varScale="1">
        <p:scale>
          <a:sx n="60" d="100"/>
          <a:sy n="60" d="100"/>
        </p:scale>
        <p:origin x="160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44610"/>
    </p:cViewPr>
  </p:sorterViewPr>
  <p:notesViewPr>
    <p:cSldViewPr>
      <p:cViewPr varScale="1">
        <p:scale>
          <a:sx n="52" d="100"/>
          <a:sy n="52" d="100"/>
        </p:scale>
        <p:origin x="268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BBDF8B-3B95-4C23-932D-6A976EA11541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3E04B2B2-FD08-4AAA-85CF-77701E75AADD}">
      <dgm:prSet phldrT="[文字]" custT="1"/>
      <dgm:spPr/>
      <dgm:t>
        <a:bodyPr/>
        <a:lstStyle/>
        <a:p>
          <a:r>
            <a:rPr kumimoji="1" lang="zh-TW" altLang="en-US" sz="1800" kern="1200" dirty="0" smtClean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rPr>
            <a:t>蒐集資料</a:t>
          </a:r>
          <a:endParaRPr kumimoji="1" lang="zh-TW" altLang="en-US" sz="1800" kern="1200" dirty="0">
            <a:solidFill>
              <a:schemeClr val="bg1"/>
            </a:solidFill>
            <a:latin typeface="Adobe 黑体 Std R" panose="020B0400000000000000" pitchFamily="34" charset="-128"/>
            <a:ea typeface="Adobe 黑体 Std R" panose="020B0400000000000000" pitchFamily="34" charset="-128"/>
            <a:cs typeface="+mn-cs"/>
          </a:endParaRPr>
        </a:p>
      </dgm:t>
    </dgm:pt>
    <dgm:pt modelId="{B717121F-B9DE-4B15-B7EC-E804B26B6941}" type="parTrans" cxnId="{02ABF342-BE8D-4FDB-81EE-129788EEB199}">
      <dgm:prSet/>
      <dgm:spPr/>
      <dgm:t>
        <a:bodyPr/>
        <a:lstStyle/>
        <a:p>
          <a:endParaRPr lang="zh-TW" altLang="en-US"/>
        </a:p>
      </dgm:t>
    </dgm:pt>
    <dgm:pt modelId="{7F5227E9-489B-4529-A468-E996CD3645C1}" type="sibTrans" cxnId="{02ABF342-BE8D-4FDB-81EE-129788EEB199}">
      <dgm:prSet/>
      <dgm:spPr/>
      <dgm:t>
        <a:bodyPr/>
        <a:lstStyle/>
        <a:p>
          <a:endParaRPr lang="zh-TW" altLang="en-US"/>
        </a:p>
      </dgm:t>
    </dgm:pt>
    <dgm:pt modelId="{9FB3D622-8561-4DE7-9274-42571BEC2E00}">
      <dgm:prSet phldrT="[文字]" custT="1"/>
      <dgm:spPr/>
      <dgm:t>
        <a:bodyPr/>
        <a:lstStyle/>
        <a:p>
          <a:r>
            <a:rPr kumimoji="1" lang="zh-TW" altLang="en-US" sz="1800" kern="1200" dirty="0" smtClean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rPr>
            <a:t>資料轉換與清洗</a:t>
          </a:r>
          <a:endParaRPr kumimoji="1" lang="zh-TW" altLang="en-US" sz="1800" kern="1200" dirty="0">
            <a:solidFill>
              <a:schemeClr val="bg1"/>
            </a:solidFill>
            <a:latin typeface="Adobe 黑体 Std R" panose="020B0400000000000000" pitchFamily="34" charset="-128"/>
            <a:ea typeface="Adobe 黑体 Std R" panose="020B0400000000000000" pitchFamily="34" charset="-128"/>
            <a:cs typeface="+mn-cs"/>
          </a:endParaRPr>
        </a:p>
      </dgm:t>
    </dgm:pt>
    <dgm:pt modelId="{538CC4AC-A91A-47A2-B47D-F80FBB1F8AAD}" type="parTrans" cxnId="{AB2834B7-8C22-45C1-A9CF-1CC028C71F37}">
      <dgm:prSet/>
      <dgm:spPr/>
      <dgm:t>
        <a:bodyPr/>
        <a:lstStyle/>
        <a:p>
          <a:endParaRPr lang="zh-TW" altLang="en-US"/>
        </a:p>
      </dgm:t>
    </dgm:pt>
    <dgm:pt modelId="{0D5C1BC4-980B-473B-9DE0-DFFF6D609164}" type="sibTrans" cxnId="{AB2834B7-8C22-45C1-A9CF-1CC028C71F37}">
      <dgm:prSet/>
      <dgm:spPr/>
      <dgm:t>
        <a:bodyPr/>
        <a:lstStyle/>
        <a:p>
          <a:endParaRPr lang="zh-TW" altLang="en-US"/>
        </a:p>
      </dgm:t>
    </dgm:pt>
    <dgm:pt modelId="{37CA6FEC-E55D-46BD-BF4A-441629CC0574}">
      <dgm:prSet phldrT="[文字]" custT="1"/>
      <dgm:spPr/>
      <dgm:t>
        <a:bodyPr/>
        <a:lstStyle/>
        <a:p>
          <a:r>
            <a:rPr kumimoji="1" lang="zh-TW" altLang="en-US" sz="1800" kern="1200" dirty="0" smtClean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rPr>
            <a:t>建立模型</a:t>
          </a:r>
          <a:endParaRPr kumimoji="1" lang="zh-TW" altLang="en-US" sz="1800" kern="1200" dirty="0">
            <a:solidFill>
              <a:schemeClr val="bg1"/>
            </a:solidFill>
            <a:latin typeface="Adobe 黑体 Std R" panose="020B0400000000000000" pitchFamily="34" charset="-128"/>
            <a:ea typeface="Adobe 黑体 Std R" panose="020B0400000000000000" pitchFamily="34" charset="-128"/>
            <a:cs typeface="+mn-cs"/>
          </a:endParaRPr>
        </a:p>
      </dgm:t>
    </dgm:pt>
    <dgm:pt modelId="{325AD172-0D47-47BB-BAEA-49590090EC3B}" type="parTrans" cxnId="{AF2F3885-7EB7-4DD6-9830-5F65383BD8AC}">
      <dgm:prSet/>
      <dgm:spPr/>
      <dgm:t>
        <a:bodyPr/>
        <a:lstStyle/>
        <a:p>
          <a:endParaRPr lang="zh-TW" altLang="en-US"/>
        </a:p>
      </dgm:t>
    </dgm:pt>
    <dgm:pt modelId="{85F62FE2-F1B9-4ACF-B74E-1AA5AFCC7CF3}" type="sibTrans" cxnId="{AF2F3885-7EB7-4DD6-9830-5F65383BD8AC}">
      <dgm:prSet/>
      <dgm:spPr/>
      <dgm:t>
        <a:bodyPr/>
        <a:lstStyle/>
        <a:p>
          <a:endParaRPr lang="zh-TW" altLang="en-US"/>
        </a:p>
      </dgm:t>
    </dgm:pt>
    <dgm:pt modelId="{4BE7A539-D746-4EA0-B65F-31B8164D502D}">
      <dgm:prSet phldrT="[文字]" custT="1"/>
      <dgm:spPr/>
      <dgm:t>
        <a:bodyPr/>
        <a:lstStyle/>
        <a:p>
          <a:r>
            <a:rPr kumimoji="1" lang="zh-TW" altLang="en-US" sz="1800" kern="1200" dirty="0" smtClean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rPr>
            <a:t>驗證模型</a:t>
          </a:r>
          <a:endParaRPr kumimoji="1" lang="zh-TW" altLang="en-US" sz="1800" kern="1200" dirty="0">
            <a:solidFill>
              <a:schemeClr val="bg1"/>
            </a:solidFill>
            <a:latin typeface="Adobe 黑体 Std R" panose="020B0400000000000000" pitchFamily="34" charset="-128"/>
            <a:ea typeface="Adobe 黑体 Std R" panose="020B0400000000000000" pitchFamily="34" charset="-128"/>
            <a:cs typeface="+mn-cs"/>
          </a:endParaRPr>
        </a:p>
      </dgm:t>
    </dgm:pt>
    <dgm:pt modelId="{4E743C71-581C-413F-B920-5BA63DA2C66A}" type="parTrans" cxnId="{6D997670-A9EF-4617-A84B-212FD48EB3D4}">
      <dgm:prSet/>
      <dgm:spPr/>
      <dgm:t>
        <a:bodyPr/>
        <a:lstStyle/>
        <a:p>
          <a:endParaRPr lang="zh-TW" altLang="en-US"/>
        </a:p>
      </dgm:t>
    </dgm:pt>
    <dgm:pt modelId="{AFF58B3C-4B85-4C91-87FD-5B0846BA6348}" type="sibTrans" cxnId="{6D997670-A9EF-4617-A84B-212FD48EB3D4}">
      <dgm:prSet/>
      <dgm:spPr/>
      <dgm:t>
        <a:bodyPr/>
        <a:lstStyle/>
        <a:p>
          <a:endParaRPr lang="zh-TW" altLang="en-US"/>
        </a:p>
      </dgm:t>
    </dgm:pt>
    <dgm:pt modelId="{E9416B9F-3195-4EEA-975D-538C418315DF}">
      <dgm:prSet phldrT="[文字]" custT="1"/>
      <dgm:spPr/>
      <dgm:t>
        <a:bodyPr/>
        <a:lstStyle/>
        <a:p>
          <a:r>
            <a:rPr kumimoji="1" lang="zh-TW" altLang="en-US" sz="1800" kern="1200" dirty="0" smtClean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rPr>
            <a:t>佈署模型</a:t>
          </a:r>
          <a:endParaRPr kumimoji="1" lang="zh-TW" altLang="en-US" sz="1800" kern="1200" dirty="0">
            <a:solidFill>
              <a:schemeClr val="bg1"/>
            </a:solidFill>
            <a:latin typeface="Adobe 黑体 Std R" panose="020B0400000000000000" pitchFamily="34" charset="-128"/>
            <a:ea typeface="Adobe 黑体 Std R" panose="020B0400000000000000" pitchFamily="34" charset="-128"/>
            <a:cs typeface="+mn-cs"/>
          </a:endParaRPr>
        </a:p>
      </dgm:t>
    </dgm:pt>
    <dgm:pt modelId="{F4BEFAE1-A16C-4D18-A892-1EDE74AA74CA}" type="parTrans" cxnId="{1EC83CCC-193D-4D52-99DF-EEEC8C715E59}">
      <dgm:prSet/>
      <dgm:spPr/>
      <dgm:t>
        <a:bodyPr/>
        <a:lstStyle/>
        <a:p>
          <a:endParaRPr lang="zh-TW" altLang="en-US"/>
        </a:p>
      </dgm:t>
    </dgm:pt>
    <dgm:pt modelId="{2F6BC2C6-27AF-4A7F-BD94-F57A35420DC7}" type="sibTrans" cxnId="{1EC83CCC-193D-4D52-99DF-EEEC8C715E59}">
      <dgm:prSet/>
      <dgm:spPr/>
      <dgm:t>
        <a:bodyPr/>
        <a:lstStyle/>
        <a:p>
          <a:endParaRPr lang="zh-TW" altLang="en-US"/>
        </a:p>
      </dgm:t>
    </dgm:pt>
    <dgm:pt modelId="{C73771DB-7C7F-4F33-AC28-AA9E8C93F43D}" type="pres">
      <dgm:prSet presAssocID="{21BBDF8B-3B95-4C23-932D-6A976EA11541}" presName="Name0" presStyleCnt="0">
        <dgm:presLayoutVars>
          <dgm:dir/>
          <dgm:animLvl val="lvl"/>
          <dgm:resizeHandles val="exact"/>
        </dgm:presLayoutVars>
      </dgm:prSet>
      <dgm:spPr/>
    </dgm:pt>
    <dgm:pt modelId="{D4478208-4133-4315-A3DF-F28E703F03A9}" type="pres">
      <dgm:prSet presAssocID="{3E04B2B2-FD08-4AAA-85CF-77701E75AADD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C062F87-6D54-4452-B330-6968D49B524B}" type="pres">
      <dgm:prSet presAssocID="{7F5227E9-489B-4529-A468-E996CD3645C1}" presName="parTxOnlySpace" presStyleCnt="0"/>
      <dgm:spPr/>
    </dgm:pt>
    <dgm:pt modelId="{2C24A95C-9B52-4A00-AE53-F070551983E8}" type="pres">
      <dgm:prSet presAssocID="{9FB3D622-8561-4DE7-9274-42571BEC2E0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775F63F-D000-442F-B2FC-13A61329DF7E}" type="pres">
      <dgm:prSet presAssocID="{0D5C1BC4-980B-473B-9DE0-DFFF6D609164}" presName="parTxOnlySpace" presStyleCnt="0"/>
      <dgm:spPr/>
    </dgm:pt>
    <dgm:pt modelId="{95CBB097-AA81-4A9F-B9CC-BE4F7713F80F}" type="pres">
      <dgm:prSet presAssocID="{37CA6FEC-E55D-46BD-BF4A-441629CC057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021A8F-765E-477C-A143-D83C9DEB0617}" type="pres">
      <dgm:prSet presAssocID="{85F62FE2-F1B9-4ACF-B74E-1AA5AFCC7CF3}" presName="parTxOnlySpace" presStyleCnt="0"/>
      <dgm:spPr/>
    </dgm:pt>
    <dgm:pt modelId="{D8C4E833-0D11-4C40-B78F-5215D0D6E576}" type="pres">
      <dgm:prSet presAssocID="{4BE7A539-D746-4EA0-B65F-31B8164D502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40124B2-E0C7-4201-863A-84F887759C47}" type="pres">
      <dgm:prSet presAssocID="{AFF58B3C-4B85-4C91-87FD-5B0846BA6348}" presName="parTxOnlySpace" presStyleCnt="0"/>
      <dgm:spPr/>
    </dgm:pt>
    <dgm:pt modelId="{1E686006-0E03-438F-A66E-F97EE41F18EA}" type="pres">
      <dgm:prSet presAssocID="{E9416B9F-3195-4EEA-975D-538C418315D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D997670-A9EF-4617-A84B-212FD48EB3D4}" srcId="{21BBDF8B-3B95-4C23-932D-6A976EA11541}" destId="{4BE7A539-D746-4EA0-B65F-31B8164D502D}" srcOrd="3" destOrd="0" parTransId="{4E743C71-581C-413F-B920-5BA63DA2C66A}" sibTransId="{AFF58B3C-4B85-4C91-87FD-5B0846BA6348}"/>
    <dgm:cxn modelId="{AF2F3885-7EB7-4DD6-9830-5F65383BD8AC}" srcId="{21BBDF8B-3B95-4C23-932D-6A976EA11541}" destId="{37CA6FEC-E55D-46BD-BF4A-441629CC0574}" srcOrd="2" destOrd="0" parTransId="{325AD172-0D47-47BB-BAEA-49590090EC3B}" sibTransId="{85F62FE2-F1B9-4ACF-B74E-1AA5AFCC7CF3}"/>
    <dgm:cxn modelId="{A18DB39C-FAD6-4148-BF63-0A1623437CBD}" type="presOf" srcId="{4BE7A539-D746-4EA0-B65F-31B8164D502D}" destId="{D8C4E833-0D11-4C40-B78F-5215D0D6E576}" srcOrd="0" destOrd="0" presId="urn:microsoft.com/office/officeart/2005/8/layout/chevron1"/>
    <dgm:cxn modelId="{BB083C3D-85D5-4396-979C-6E75BF60CA0B}" type="presOf" srcId="{E9416B9F-3195-4EEA-975D-538C418315DF}" destId="{1E686006-0E03-438F-A66E-F97EE41F18EA}" srcOrd="0" destOrd="0" presId="urn:microsoft.com/office/officeart/2005/8/layout/chevron1"/>
    <dgm:cxn modelId="{EB90F5E6-8D32-4B86-86A3-08BD9FFA7F32}" type="presOf" srcId="{37CA6FEC-E55D-46BD-BF4A-441629CC0574}" destId="{95CBB097-AA81-4A9F-B9CC-BE4F7713F80F}" srcOrd="0" destOrd="0" presId="urn:microsoft.com/office/officeart/2005/8/layout/chevron1"/>
    <dgm:cxn modelId="{AB2834B7-8C22-45C1-A9CF-1CC028C71F37}" srcId="{21BBDF8B-3B95-4C23-932D-6A976EA11541}" destId="{9FB3D622-8561-4DE7-9274-42571BEC2E00}" srcOrd="1" destOrd="0" parTransId="{538CC4AC-A91A-47A2-B47D-F80FBB1F8AAD}" sibTransId="{0D5C1BC4-980B-473B-9DE0-DFFF6D609164}"/>
    <dgm:cxn modelId="{02ABF342-BE8D-4FDB-81EE-129788EEB199}" srcId="{21BBDF8B-3B95-4C23-932D-6A976EA11541}" destId="{3E04B2B2-FD08-4AAA-85CF-77701E75AADD}" srcOrd="0" destOrd="0" parTransId="{B717121F-B9DE-4B15-B7EC-E804B26B6941}" sibTransId="{7F5227E9-489B-4529-A468-E996CD3645C1}"/>
    <dgm:cxn modelId="{799BC1D1-1FC8-4C9C-B4E3-76906F3331DA}" type="presOf" srcId="{3E04B2B2-FD08-4AAA-85CF-77701E75AADD}" destId="{D4478208-4133-4315-A3DF-F28E703F03A9}" srcOrd="0" destOrd="0" presId="urn:microsoft.com/office/officeart/2005/8/layout/chevron1"/>
    <dgm:cxn modelId="{6025B547-1D1C-49DF-9749-EBBA45008823}" type="presOf" srcId="{9FB3D622-8561-4DE7-9274-42571BEC2E00}" destId="{2C24A95C-9B52-4A00-AE53-F070551983E8}" srcOrd="0" destOrd="0" presId="urn:microsoft.com/office/officeart/2005/8/layout/chevron1"/>
    <dgm:cxn modelId="{9608C32F-C20A-44EE-80DD-6A1032481175}" type="presOf" srcId="{21BBDF8B-3B95-4C23-932D-6A976EA11541}" destId="{C73771DB-7C7F-4F33-AC28-AA9E8C93F43D}" srcOrd="0" destOrd="0" presId="urn:microsoft.com/office/officeart/2005/8/layout/chevron1"/>
    <dgm:cxn modelId="{1EC83CCC-193D-4D52-99DF-EEEC8C715E59}" srcId="{21BBDF8B-3B95-4C23-932D-6A976EA11541}" destId="{E9416B9F-3195-4EEA-975D-538C418315DF}" srcOrd="4" destOrd="0" parTransId="{F4BEFAE1-A16C-4D18-A892-1EDE74AA74CA}" sibTransId="{2F6BC2C6-27AF-4A7F-BD94-F57A35420DC7}"/>
    <dgm:cxn modelId="{7C675EB0-0F5E-415E-A9BF-AD70874F86A2}" type="presParOf" srcId="{C73771DB-7C7F-4F33-AC28-AA9E8C93F43D}" destId="{D4478208-4133-4315-A3DF-F28E703F03A9}" srcOrd="0" destOrd="0" presId="urn:microsoft.com/office/officeart/2005/8/layout/chevron1"/>
    <dgm:cxn modelId="{1A5DD0BF-E606-4033-8A58-B53688ADFD0A}" type="presParOf" srcId="{C73771DB-7C7F-4F33-AC28-AA9E8C93F43D}" destId="{BC062F87-6D54-4452-B330-6968D49B524B}" srcOrd="1" destOrd="0" presId="urn:microsoft.com/office/officeart/2005/8/layout/chevron1"/>
    <dgm:cxn modelId="{B4A7480C-EE2A-4F4E-8C19-1340AF5D251D}" type="presParOf" srcId="{C73771DB-7C7F-4F33-AC28-AA9E8C93F43D}" destId="{2C24A95C-9B52-4A00-AE53-F070551983E8}" srcOrd="2" destOrd="0" presId="urn:microsoft.com/office/officeart/2005/8/layout/chevron1"/>
    <dgm:cxn modelId="{1FE611AC-FA26-4B6D-9AF1-F7F53170AB93}" type="presParOf" srcId="{C73771DB-7C7F-4F33-AC28-AA9E8C93F43D}" destId="{6775F63F-D000-442F-B2FC-13A61329DF7E}" srcOrd="3" destOrd="0" presId="urn:microsoft.com/office/officeart/2005/8/layout/chevron1"/>
    <dgm:cxn modelId="{50342487-DCE6-4F40-BCB2-1BDA73A8F2A2}" type="presParOf" srcId="{C73771DB-7C7F-4F33-AC28-AA9E8C93F43D}" destId="{95CBB097-AA81-4A9F-B9CC-BE4F7713F80F}" srcOrd="4" destOrd="0" presId="urn:microsoft.com/office/officeart/2005/8/layout/chevron1"/>
    <dgm:cxn modelId="{A07EE1B4-9AEA-45AE-BB0E-261CB929660D}" type="presParOf" srcId="{C73771DB-7C7F-4F33-AC28-AA9E8C93F43D}" destId="{91021A8F-765E-477C-A143-D83C9DEB0617}" srcOrd="5" destOrd="0" presId="urn:microsoft.com/office/officeart/2005/8/layout/chevron1"/>
    <dgm:cxn modelId="{C1F3AD3F-2332-4BA5-BF72-ABAFA96F4BE6}" type="presParOf" srcId="{C73771DB-7C7F-4F33-AC28-AA9E8C93F43D}" destId="{D8C4E833-0D11-4C40-B78F-5215D0D6E576}" srcOrd="6" destOrd="0" presId="urn:microsoft.com/office/officeart/2005/8/layout/chevron1"/>
    <dgm:cxn modelId="{B94355AF-C4AA-43C5-A983-976F125B73AA}" type="presParOf" srcId="{C73771DB-7C7F-4F33-AC28-AA9E8C93F43D}" destId="{140124B2-E0C7-4201-863A-84F887759C47}" srcOrd="7" destOrd="0" presId="urn:microsoft.com/office/officeart/2005/8/layout/chevron1"/>
    <dgm:cxn modelId="{1F6FE4D2-D4CD-47EB-91B2-5971E1128DF4}" type="presParOf" srcId="{C73771DB-7C7F-4F33-AC28-AA9E8C93F43D}" destId="{1E686006-0E03-438F-A66E-F97EE41F18E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78208-4133-4315-A3DF-F28E703F03A9}">
      <dsp:nvSpPr>
        <dsp:cNvPr id="0" name=""/>
        <dsp:cNvSpPr/>
      </dsp:nvSpPr>
      <dsp:spPr>
        <a:xfrm>
          <a:off x="1930" y="2292069"/>
          <a:ext cx="1718086" cy="68723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1800" kern="1200" dirty="0" smtClean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rPr>
            <a:t>蒐集資料</a:t>
          </a:r>
          <a:endParaRPr kumimoji="1" lang="zh-TW" altLang="en-US" sz="1800" kern="1200" dirty="0">
            <a:solidFill>
              <a:schemeClr val="bg1"/>
            </a:solidFill>
            <a:latin typeface="Adobe 黑体 Std R" panose="020B0400000000000000" pitchFamily="34" charset="-128"/>
            <a:ea typeface="Adobe 黑体 Std R" panose="020B0400000000000000" pitchFamily="34" charset="-128"/>
            <a:cs typeface="+mn-cs"/>
          </a:endParaRPr>
        </a:p>
      </dsp:txBody>
      <dsp:txXfrm>
        <a:off x="345547" y="2292069"/>
        <a:ext cx="1030852" cy="687234"/>
      </dsp:txXfrm>
    </dsp:sp>
    <dsp:sp modelId="{2C24A95C-9B52-4A00-AE53-F070551983E8}">
      <dsp:nvSpPr>
        <dsp:cNvPr id="0" name=""/>
        <dsp:cNvSpPr/>
      </dsp:nvSpPr>
      <dsp:spPr>
        <a:xfrm>
          <a:off x="1548208" y="2292069"/>
          <a:ext cx="1718086" cy="68723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1800" kern="1200" dirty="0" smtClean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rPr>
            <a:t>資料轉換與清洗</a:t>
          </a:r>
          <a:endParaRPr kumimoji="1" lang="zh-TW" altLang="en-US" sz="1800" kern="1200" dirty="0">
            <a:solidFill>
              <a:schemeClr val="bg1"/>
            </a:solidFill>
            <a:latin typeface="Adobe 黑体 Std R" panose="020B0400000000000000" pitchFamily="34" charset="-128"/>
            <a:ea typeface="Adobe 黑体 Std R" panose="020B0400000000000000" pitchFamily="34" charset="-128"/>
            <a:cs typeface="+mn-cs"/>
          </a:endParaRPr>
        </a:p>
      </dsp:txBody>
      <dsp:txXfrm>
        <a:off x="1891825" y="2292069"/>
        <a:ext cx="1030852" cy="687234"/>
      </dsp:txXfrm>
    </dsp:sp>
    <dsp:sp modelId="{95CBB097-AA81-4A9F-B9CC-BE4F7713F80F}">
      <dsp:nvSpPr>
        <dsp:cNvPr id="0" name=""/>
        <dsp:cNvSpPr/>
      </dsp:nvSpPr>
      <dsp:spPr>
        <a:xfrm>
          <a:off x="3094486" y="2292069"/>
          <a:ext cx="1718086" cy="68723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1800" kern="1200" dirty="0" smtClean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rPr>
            <a:t>建立模型</a:t>
          </a:r>
          <a:endParaRPr kumimoji="1" lang="zh-TW" altLang="en-US" sz="1800" kern="1200" dirty="0">
            <a:solidFill>
              <a:schemeClr val="bg1"/>
            </a:solidFill>
            <a:latin typeface="Adobe 黑体 Std R" panose="020B0400000000000000" pitchFamily="34" charset="-128"/>
            <a:ea typeface="Adobe 黑体 Std R" panose="020B0400000000000000" pitchFamily="34" charset="-128"/>
            <a:cs typeface="+mn-cs"/>
          </a:endParaRPr>
        </a:p>
      </dsp:txBody>
      <dsp:txXfrm>
        <a:off x="3438103" y="2292069"/>
        <a:ext cx="1030852" cy="687234"/>
      </dsp:txXfrm>
    </dsp:sp>
    <dsp:sp modelId="{D8C4E833-0D11-4C40-B78F-5215D0D6E576}">
      <dsp:nvSpPr>
        <dsp:cNvPr id="0" name=""/>
        <dsp:cNvSpPr/>
      </dsp:nvSpPr>
      <dsp:spPr>
        <a:xfrm>
          <a:off x="4640764" y="2292069"/>
          <a:ext cx="1718086" cy="68723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1800" kern="1200" dirty="0" smtClean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rPr>
            <a:t>驗證模型</a:t>
          </a:r>
          <a:endParaRPr kumimoji="1" lang="zh-TW" altLang="en-US" sz="1800" kern="1200" dirty="0">
            <a:solidFill>
              <a:schemeClr val="bg1"/>
            </a:solidFill>
            <a:latin typeface="Adobe 黑体 Std R" panose="020B0400000000000000" pitchFamily="34" charset="-128"/>
            <a:ea typeface="Adobe 黑体 Std R" panose="020B0400000000000000" pitchFamily="34" charset="-128"/>
            <a:cs typeface="+mn-cs"/>
          </a:endParaRPr>
        </a:p>
      </dsp:txBody>
      <dsp:txXfrm>
        <a:off x="4984381" y="2292069"/>
        <a:ext cx="1030852" cy="687234"/>
      </dsp:txXfrm>
    </dsp:sp>
    <dsp:sp modelId="{1E686006-0E03-438F-A66E-F97EE41F18EA}">
      <dsp:nvSpPr>
        <dsp:cNvPr id="0" name=""/>
        <dsp:cNvSpPr/>
      </dsp:nvSpPr>
      <dsp:spPr>
        <a:xfrm>
          <a:off x="6187042" y="2292069"/>
          <a:ext cx="1718086" cy="687234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1800" kern="1200" dirty="0" smtClean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rPr>
            <a:t>佈署模型</a:t>
          </a:r>
          <a:endParaRPr kumimoji="1" lang="zh-TW" altLang="en-US" sz="1800" kern="1200" dirty="0">
            <a:solidFill>
              <a:schemeClr val="bg1"/>
            </a:solidFill>
            <a:latin typeface="Adobe 黑体 Std R" panose="020B0400000000000000" pitchFamily="34" charset="-128"/>
            <a:ea typeface="Adobe 黑体 Std R" panose="020B0400000000000000" pitchFamily="34" charset="-128"/>
            <a:cs typeface="+mn-cs"/>
          </a:endParaRPr>
        </a:p>
      </dsp:txBody>
      <dsp:txXfrm>
        <a:off x="6530659" y="2292069"/>
        <a:ext cx="1030852" cy="687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0B279-EDD3-4E75-AD9C-9EFCC2581837}" type="datetimeFigureOut">
              <a:rPr lang="zh-TW" altLang="en-US" smtClean="0"/>
              <a:t>2017/6/16</a:t>
            </a:fld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87CF8-2D4F-4504-8CE9-A76D18B3EB55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6536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Calibri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5120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Calibri" pitchFamily="34" charset="0"/>
              </a:defRPr>
            </a:lvl1pPr>
          </a:lstStyle>
          <a:p>
            <a:fld id="{D742D68A-9E50-4BC6-A130-4EEBADDC709F}" type="datetimeFigureOut">
              <a:rPr lang="zh-TW" altLang="en-US"/>
              <a:pPr/>
              <a:t>2017/6/16</a:t>
            </a:fld>
            <a:endParaRPr lang="zh-TW" altLang="en-US" dirty="0"/>
          </a:p>
        </p:txBody>
      </p:sp>
      <p:sp>
        <p:nvSpPr>
          <p:cNvPr id="51204" name="投影片圖像版面配置區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120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Calibri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5120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Calibri" pitchFamily="34" charset="0"/>
              </a:defRPr>
            </a:lvl1pPr>
          </a:lstStyle>
          <a:p>
            <a:fld id="{A51A17F7-40DB-48EF-B1EE-0B33A3CCDF8B}" type="slidenum">
              <a:rPr lang="zh-TW" altLang="en-US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63859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2928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https://doubleclix.files.wordpress.com/2012/12/data-science-02.jpg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7879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66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2682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93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5237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8044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zh-TW" altLang="en-US" smtClean="0"/>
          </a:p>
        </p:txBody>
      </p:sp>
      <p:sp>
        <p:nvSpPr>
          <p:cNvPr id="52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FB577403-F0BD-4A95-9773-D26CDF7B7197}" type="slidenum">
              <a:rPr kumimoji="0" lang="zh-TW" altLang="en-US">
                <a:latin typeface="Calibri" pitchFamily="34" charset="0"/>
              </a:rPr>
              <a:pPr eaLnBrk="1" hangingPunct="1"/>
              <a:t>136</a:t>
            </a:fld>
            <a:endParaRPr kumimoji="0" lang="zh-TW" alt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866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Users\Administrator\Copy\BOY&amp;SKYME\2013.10 大數資訊有限公司簡報頁\設計檔\PSD\大數資訊簡報頁-1-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87342" y="2924944"/>
            <a:ext cx="5182344" cy="576064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11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156176" y="5301208"/>
            <a:ext cx="2339752" cy="94887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17" name="副標題 2"/>
          <p:cNvSpPr>
            <a:spLocks noGrp="1"/>
          </p:cNvSpPr>
          <p:nvPr>
            <p:ph type="subTitle" idx="1"/>
          </p:nvPr>
        </p:nvSpPr>
        <p:spPr>
          <a:xfrm>
            <a:off x="2555776" y="3597542"/>
            <a:ext cx="5040560" cy="4789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608708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46B9A5-4102-4BE5-ADCF-FB0FB4D91741}" type="slidenum">
              <a:rPr lang="zh-TW" altLang="en-US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498270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Copy\BOY&amp;SKYME\2013.10 大數資訊有限公司簡報頁\設計檔\PSD\大數資訊簡報頁-4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E59A88-FC47-430C-AD16-62CD555985CC}" type="slidenum">
              <a:rPr lang="zh-TW" altLang="en-US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52079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TW" dirty="0" smtClean="0"/>
              <a:t>Click to edit Master title style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en-US" altLang="zh-TW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13563" y="6381750"/>
            <a:ext cx="2133600" cy="365125"/>
          </a:xfrm>
          <a:ln/>
        </p:spPr>
        <p:txBody>
          <a:bodyPr/>
          <a:lstStyle>
            <a:lvl1pPr>
              <a:defRPr/>
            </a:lvl1pPr>
          </a:lstStyle>
          <a:p>
            <a:fld id="{82A3E47B-88B2-428F-8C7C-05B0F9CA9DF6}" type="slidenum">
              <a:rPr lang="zh-TW" altLang="en-US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0732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dministrator\Copy\BOY&amp;SKYME\2013.10 大數資訊有限公司簡報頁\設計檔\PSD\大數資訊簡報頁-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3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1916832"/>
            <a:ext cx="7772400" cy="1362075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3368973"/>
            <a:ext cx="7772400" cy="1500187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2B1599-7836-4A51-A5A2-5DCA85FFB41C}" type="slidenum">
              <a:rPr lang="zh-TW" altLang="en-US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046654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3">
                  <a:lumMod val="50000"/>
                </a:schemeClr>
              </a:buClr>
              <a:defRPr/>
            </a:lvl1pPr>
            <a:lvl2pPr>
              <a:buClr>
                <a:schemeClr val="accent3">
                  <a:lumMod val="50000"/>
                </a:schemeClr>
              </a:buClr>
              <a:defRPr/>
            </a:lvl2pPr>
            <a:lvl3pPr>
              <a:buClr>
                <a:schemeClr val="accent3">
                  <a:lumMod val="50000"/>
                </a:schemeClr>
              </a:buClr>
              <a:defRPr/>
            </a:lvl3pPr>
            <a:lvl4pPr>
              <a:buClr>
                <a:schemeClr val="accent3">
                  <a:lumMod val="50000"/>
                </a:schemeClr>
              </a:buClr>
              <a:defRPr/>
            </a:lvl4pPr>
            <a:lvl5pPr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20688" y="260350"/>
            <a:ext cx="8229600" cy="56197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4"/>
          </p:nvPr>
        </p:nvSpPr>
        <p:spPr bwMode="auto">
          <a:xfrm>
            <a:off x="6913563" y="63817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B3F395F-68F7-412E-859F-D82841B83973}" type="slidenum">
              <a:rPr lang="zh-TW" altLang="en-US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36909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A3E47B-88B2-428F-8C7C-05B0F9CA9DF6}" type="slidenum">
              <a:rPr lang="zh-TW" altLang="en-US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94778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723E79-2633-48FD-BFEC-9C851B89FF42}" type="slidenum">
              <a:rPr lang="zh-TW" altLang="en-US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0385778"/>
      </p:ext>
    </p:extLst>
  </p:cSld>
  <p:clrMapOvr>
    <a:masterClrMapping/>
  </p:clrMapOvr>
  <p:transition spd="slow">
    <p:pull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ECA07-8A20-4597-BC93-6732556D3495}" type="slidenum">
              <a:rPr lang="zh-TW" altLang="en-US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3448018"/>
      </p:ext>
    </p:extLst>
  </p:cSld>
  <p:clrMapOvr>
    <a:masterClrMapping/>
  </p:clrMapOvr>
  <p:transition spd="slow">
    <p:pull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103FCC-971D-458D-A7B7-7781388F703F}" type="slidenum">
              <a:rPr lang="zh-TW" altLang="en-US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174604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28967D-32F7-4CE2-855F-A63A43FCD1EB}" type="slidenum">
              <a:rPr lang="zh-TW" altLang="en-US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9858197"/>
      </p:ext>
    </p:extLst>
  </p:cSld>
  <p:clrMapOvr>
    <a:masterClrMapping/>
  </p:clrMapOvr>
  <p:transition spd="slow">
    <p:pull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4AAA28-BAA3-4938-B50A-23079306EFD2}" type="slidenum">
              <a:rPr lang="zh-TW" altLang="en-US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647339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C:\Users\Administrator\Copy\BOY&amp;SKYME\2013.10 大數資訊有限公司簡報頁\設計檔\PSD\大數資訊簡報頁-2.jp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20638"/>
            <a:ext cx="9144001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20688" y="260350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484313"/>
            <a:ext cx="8229600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29" name="日期版面配置區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030" name="頁尾版面配置區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031" name="投影片編號版面配置區 5"/>
          <p:cNvSpPr>
            <a:spLocks noGrp="1"/>
          </p:cNvSpPr>
          <p:nvPr>
            <p:ph type="sldNum" sz="quarter" idx="4"/>
          </p:nvPr>
        </p:nvSpPr>
        <p:spPr bwMode="auto">
          <a:xfrm>
            <a:off x="6913563" y="63817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B3F395F-68F7-412E-859F-D82841B83973}" type="slidenum">
              <a:rPr lang="zh-TW" altLang="en-US"/>
              <a:pPr/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31" r:id="rId2"/>
    <p:sldLayoutId id="214748423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3" r:id="rId11"/>
    <p:sldLayoutId id="2147484234" r:id="rId12"/>
  </p:sldLayoutIdLst>
  <p:transition spd="slow">
    <p:pull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Arial" charset="0"/>
          <a:ea typeface="微軟正黑體" pitchFamily="34" charset="-12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Arial" charset="0"/>
          <a:ea typeface="微軟正黑體" pitchFamily="34" charset="-12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Arial" charset="0"/>
          <a:ea typeface="微軟正黑體" pitchFamily="34" charset="-12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Arial" charset="0"/>
          <a:ea typeface="微軟正黑體" pitchFamily="34" charset="-12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n"/>
        <a:defRPr kumimoji="1" sz="28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p"/>
        <a:defRPr kumimoji="1" sz="24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n"/>
        <a:defRPr kumimoji="1" sz="20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p"/>
        <a:defRPr kumimoji="1" sz="16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n"/>
        <a:defRPr kumimoji="1" sz="14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7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hyperlink" Target="https://www.packtpub.com/big-data-and-business-intelligence/machine-learning-r-cookboo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acktpub.com/big-data-and-business-intelligence/r-data-science-cookbook" TargetMode="External"/><Relationship Id="rId5" Type="http://schemas.openxmlformats.org/officeDocument/2006/relationships/hyperlink" Target="https://www.facebook.com/largitdata" TargetMode="External"/><Relationship Id="rId4" Type="http://schemas.openxmlformats.org/officeDocument/2006/relationships/hyperlink" Target="http://course.largitdata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_static/ml_map.pn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en.wikipedia.org/wiki/Iris_flower_data_se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graphviz.org/Download_windows.php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wchiu/tristar_ml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3"/>
          <p:cNvSpPr>
            <a:spLocks noGrp="1"/>
          </p:cNvSpPr>
          <p:nvPr>
            <p:ph type="ctrTitle"/>
          </p:nvPr>
        </p:nvSpPr>
        <p:spPr>
          <a:xfrm>
            <a:off x="1287463" y="2924944"/>
            <a:ext cx="6020841" cy="576263"/>
          </a:xfrm>
        </p:spPr>
        <p:txBody>
          <a:bodyPr/>
          <a:lstStyle/>
          <a:p>
            <a:r>
              <a:rPr lang="zh-TW" altLang="en-US" dirty="0"/>
              <a:t>機器學習</a:t>
            </a:r>
            <a:r>
              <a:rPr lang="en-US" altLang="zh-TW" dirty="0"/>
              <a:t>Python</a:t>
            </a:r>
            <a:r>
              <a:rPr lang="zh-TW" altLang="en-US" dirty="0"/>
              <a:t>入門者課程</a:t>
            </a:r>
            <a:endParaRPr lang="zh-TW" altLang="zh-TW" dirty="0"/>
          </a:p>
        </p:txBody>
      </p:sp>
      <p:sp>
        <p:nvSpPr>
          <p:cNvPr id="6147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6156325" y="5720035"/>
            <a:ext cx="2339975" cy="949325"/>
          </a:xfrm>
        </p:spPr>
        <p:txBody>
          <a:bodyPr/>
          <a:lstStyle/>
          <a:p>
            <a:r>
              <a:rPr lang="en-US" altLang="zh-TW" dirty="0" smtClean="0">
                <a:solidFill>
                  <a:srgbClr val="595959"/>
                </a:solidFill>
                <a:latin typeface="Arial" charset="0"/>
                <a:cs typeface="Arial" charset="0"/>
              </a:rPr>
              <a:t>David Chiu</a:t>
            </a:r>
          </a:p>
          <a:p>
            <a:r>
              <a:rPr lang="en-US" altLang="zh-TW" dirty="0" smtClean="0">
                <a:solidFill>
                  <a:srgbClr val="595959"/>
                </a:solidFill>
                <a:latin typeface="Arial" charset="0"/>
                <a:cs typeface="Arial" charset="0"/>
              </a:rPr>
              <a:t>2017/06/17</a:t>
            </a:r>
            <a:endParaRPr lang="zh-TW" altLang="en-US" dirty="0" smtClean="0">
              <a:solidFill>
                <a:srgbClr val="595959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數據</a:t>
            </a:r>
            <a:r>
              <a:rPr lang="zh-TW" altLang="en-US" dirty="0" smtClean="0"/>
              <a:t>科學分析步驟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913563" y="6381750"/>
            <a:ext cx="2133600" cy="365125"/>
          </a:xfrm>
          <a:prstGeom prst="rect">
            <a:avLst/>
          </a:prstGeom>
        </p:spPr>
        <p:txBody>
          <a:bodyPr/>
          <a:lstStyle/>
          <a:p>
            <a:fld id="{82A3E47B-88B2-428F-8C7C-05B0F9CA9DF6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https://doubleclix.files.wordpress.com/2012/12/data-science-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4" y="1077912"/>
            <a:ext cx="8974668" cy="504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61595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分群應用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市場分析</a:t>
            </a:r>
            <a:endParaRPr lang="en-US" altLang="zh-TW" dirty="0"/>
          </a:p>
          <a:p>
            <a:pPr lvl="1"/>
            <a:r>
              <a:rPr lang="zh-TW" altLang="en-US" dirty="0" smtClean="0"/>
              <a:t>將客戶依行為跟特徵做不同區隔</a:t>
            </a:r>
            <a:endParaRPr lang="en-US" altLang="zh-TW" dirty="0"/>
          </a:p>
          <a:p>
            <a:pPr lvl="1"/>
            <a:r>
              <a:rPr lang="zh-TW" altLang="en-US" dirty="0" smtClean="0"/>
              <a:t>產品定位</a:t>
            </a:r>
            <a:endParaRPr lang="en-US" altLang="zh-TW" dirty="0"/>
          </a:p>
          <a:p>
            <a:pPr lvl="1"/>
            <a:r>
              <a:rPr lang="zh-TW" altLang="en-US" dirty="0" smtClean="0"/>
              <a:t>區分市場</a:t>
            </a:r>
            <a:endParaRPr lang="en-US" altLang="zh-TW" dirty="0"/>
          </a:p>
          <a:p>
            <a:r>
              <a:rPr lang="zh-TW" altLang="en-US" dirty="0" smtClean="0"/>
              <a:t>產品搭配銷售</a:t>
            </a:r>
            <a:endParaRPr lang="en-US" altLang="zh-TW" dirty="0"/>
          </a:p>
          <a:p>
            <a:pPr lvl="1"/>
            <a:r>
              <a:rPr lang="zh-TW" altLang="en-US" dirty="0" smtClean="0"/>
              <a:t>將同類型的產品組合成紅綠標組合</a:t>
            </a:r>
            <a:endParaRPr lang="en-US" altLang="zh-TW" dirty="0"/>
          </a:p>
          <a:p>
            <a:r>
              <a:rPr lang="zh-TW" altLang="en-US" dirty="0" smtClean="0"/>
              <a:t>社會網路分析</a:t>
            </a:r>
            <a:endParaRPr lang="en-US" altLang="zh-TW" dirty="0"/>
          </a:p>
          <a:p>
            <a:pPr lvl="1"/>
            <a:r>
              <a:rPr lang="zh-TW" altLang="en-US" dirty="0"/>
              <a:t>找出相似的朋友群</a:t>
            </a:r>
            <a:endParaRPr lang="en-US" altLang="zh-TW" dirty="0"/>
          </a:p>
          <a:p>
            <a:r>
              <a:rPr lang="zh-TW" altLang="en-US" dirty="0" smtClean="0"/>
              <a:t>搜尋結果分組</a:t>
            </a:r>
            <a:endParaRPr lang="en-US" altLang="zh-TW" dirty="0"/>
          </a:p>
          <a:p>
            <a:pPr lvl="1"/>
            <a:r>
              <a:rPr lang="zh-TW" altLang="en-US" dirty="0" smtClean="0"/>
              <a:t>找出類似文章或主題</a:t>
            </a:r>
          </a:p>
          <a:p>
            <a:endParaRPr lang="zh-TW" alt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175" y="1952072"/>
            <a:ext cx="2858604" cy="3025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100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560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分群問題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特色</a:t>
            </a:r>
            <a:endParaRPr lang="en-US" altLang="zh-TW" sz="2400" dirty="0"/>
          </a:p>
          <a:p>
            <a:pPr lvl="1"/>
            <a:r>
              <a:rPr lang="zh-TW" altLang="en-US" sz="2100" dirty="0" smtClean="0"/>
              <a:t>沒有正確答案 </a:t>
            </a:r>
            <a:r>
              <a:rPr lang="en-US" altLang="zh-TW" sz="2100" dirty="0" smtClean="0"/>
              <a:t>(</a:t>
            </a:r>
            <a:r>
              <a:rPr lang="zh-TW" altLang="en-US" sz="2100" dirty="0" smtClean="0"/>
              <a:t>標籤</a:t>
            </a:r>
            <a:r>
              <a:rPr lang="en-US" altLang="zh-TW" sz="2100" dirty="0" smtClean="0"/>
              <a:t>)</a:t>
            </a:r>
            <a:endParaRPr lang="en-US" altLang="zh-TW" sz="2100" dirty="0"/>
          </a:p>
          <a:p>
            <a:pPr lvl="1"/>
            <a:r>
              <a:rPr lang="zh-TW" altLang="en-US" sz="2100" dirty="0" smtClean="0"/>
              <a:t>依靠自身屬性相似度，物以類聚</a:t>
            </a:r>
            <a:endParaRPr lang="en-US" altLang="zh-TW" sz="2100" dirty="0"/>
          </a:p>
          <a:p>
            <a:pPr lvl="1"/>
            <a:endParaRPr lang="en-US" altLang="zh-TW" sz="2100" dirty="0"/>
          </a:p>
          <a:p>
            <a:pPr lvl="1"/>
            <a:endParaRPr lang="en-US" altLang="zh-TW" sz="2100" dirty="0"/>
          </a:p>
          <a:p>
            <a:r>
              <a:rPr lang="zh-TW" altLang="en-US" sz="2400" dirty="0" smtClean="0"/>
              <a:t>如何判斷相似度</a:t>
            </a:r>
            <a:endParaRPr lang="en-US" altLang="zh-TW" sz="2400" dirty="0"/>
          </a:p>
          <a:p>
            <a:pPr lvl="1"/>
            <a:r>
              <a:rPr lang="zh-TW" altLang="en-US" sz="2100" dirty="0"/>
              <a:t>以</a:t>
            </a:r>
            <a:r>
              <a:rPr lang="en-US" altLang="zh-TW" sz="2100" dirty="0" smtClean="0"/>
              <a:t>『</a:t>
            </a:r>
            <a:r>
              <a:rPr lang="zh-TW" altLang="en-US" sz="2100" dirty="0" smtClean="0"/>
              <a:t>距離</a:t>
            </a:r>
            <a:r>
              <a:rPr lang="en-US" altLang="zh-TW" sz="2100" dirty="0" smtClean="0"/>
              <a:t>』</a:t>
            </a:r>
            <a:r>
              <a:rPr lang="zh-TW" altLang="en-US" sz="2100" dirty="0" smtClean="0"/>
              <a:t>作為分類的依據，</a:t>
            </a:r>
            <a:r>
              <a:rPr lang="en-US" altLang="zh-TW" sz="2100" dirty="0" smtClean="0"/>
              <a:t>『</a:t>
            </a:r>
            <a:r>
              <a:rPr lang="zh-TW" altLang="en-US" sz="2100" dirty="0" smtClean="0"/>
              <a:t>相對距離</a:t>
            </a:r>
            <a:r>
              <a:rPr lang="en-US" altLang="zh-TW" sz="2100" dirty="0" smtClean="0"/>
              <a:t>』</a:t>
            </a:r>
            <a:r>
              <a:rPr lang="zh-TW" altLang="en-US" sz="2100" dirty="0"/>
              <a:t>愈近的，</a:t>
            </a:r>
            <a:r>
              <a:rPr lang="en-US" altLang="zh-TW" sz="2100" dirty="0"/>
              <a:t>『</a:t>
            </a:r>
            <a:r>
              <a:rPr lang="zh-TW" altLang="en-US" sz="2100" dirty="0"/>
              <a:t>相似程度</a:t>
            </a:r>
            <a:r>
              <a:rPr lang="en-US" altLang="zh-TW" sz="2100" dirty="0" smtClean="0"/>
              <a:t>』</a:t>
            </a:r>
            <a:r>
              <a:rPr lang="zh-TW" altLang="en-US" sz="2100" dirty="0" smtClean="0"/>
              <a:t>愈高，歸類成同一群組。</a:t>
            </a:r>
            <a:endParaRPr lang="en-US" altLang="zh-TW" sz="2100" dirty="0"/>
          </a:p>
          <a:p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101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175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資料分群</a:t>
            </a:r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>
            <a:off x="5534043" y="2648058"/>
            <a:ext cx="0" cy="1643743"/>
          </a:xfrm>
          <a:prstGeom prst="line">
            <a:avLst/>
          </a:prstGeom>
          <a:ln w="57150"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>
            <a:off x="5544928" y="4291800"/>
            <a:ext cx="2830286" cy="0"/>
          </a:xfrm>
          <a:prstGeom prst="line">
            <a:avLst/>
          </a:prstGeom>
          <a:ln w="571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5113256" y="33012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Y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736816" y="443390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X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7231660" y="3310529"/>
            <a:ext cx="149549" cy="149550"/>
            <a:chOff x="4549447" y="5316029"/>
            <a:chExt cx="199399" cy="199400"/>
          </a:xfrm>
        </p:grpSpPr>
        <p:cxnSp>
          <p:nvCxnSpPr>
            <p:cNvPr id="9" name="直線接點 8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" name="群組 10"/>
          <p:cNvGrpSpPr/>
          <p:nvPr/>
        </p:nvGrpSpPr>
        <p:grpSpPr>
          <a:xfrm>
            <a:off x="6897548" y="2767214"/>
            <a:ext cx="149549" cy="149550"/>
            <a:chOff x="4549447" y="5316029"/>
            <a:chExt cx="199399" cy="199400"/>
          </a:xfrm>
        </p:grpSpPr>
        <p:cxnSp>
          <p:nvCxnSpPr>
            <p:cNvPr id="12" name="直線接點 11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群組 13"/>
          <p:cNvGrpSpPr/>
          <p:nvPr/>
        </p:nvGrpSpPr>
        <p:grpSpPr>
          <a:xfrm>
            <a:off x="6447033" y="2952386"/>
            <a:ext cx="149549" cy="149550"/>
            <a:chOff x="4549447" y="5316029"/>
            <a:chExt cx="199399" cy="199400"/>
          </a:xfrm>
        </p:grpSpPr>
        <p:cxnSp>
          <p:nvCxnSpPr>
            <p:cNvPr id="15" name="直線接點 14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" name="群組 16"/>
          <p:cNvGrpSpPr/>
          <p:nvPr/>
        </p:nvGrpSpPr>
        <p:grpSpPr>
          <a:xfrm>
            <a:off x="6527997" y="3278006"/>
            <a:ext cx="149549" cy="149550"/>
            <a:chOff x="4549447" y="5316029"/>
            <a:chExt cx="199399" cy="199400"/>
          </a:xfrm>
        </p:grpSpPr>
        <p:cxnSp>
          <p:nvCxnSpPr>
            <p:cNvPr id="18" name="直線接點 17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" name="群組 19"/>
          <p:cNvGrpSpPr/>
          <p:nvPr/>
        </p:nvGrpSpPr>
        <p:grpSpPr>
          <a:xfrm>
            <a:off x="6888355" y="3378389"/>
            <a:ext cx="149549" cy="149550"/>
            <a:chOff x="4549447" y="5316029"/>
            <a:chExt cx="199399" cy="199400"/>
          </a:xfrm>
        </p:grpSpPr>
        <p:cxnSp>
          <p:nvCxnSpPr>
            <p:cNvPr id="21" name="直線接點 20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群組 22"/>
          <p:cNvGrpSpPr/>
          <p:nvPr/>
        </p:nvGrpSpPr>
        <p:grpSpPr>
          <a:xfrm>
            <a:off x="6897549" y="3066761"/>
            <a:ext cx="149549" cy="149550"/>
            <a:chOff x="4549447" y="5316029"/>
            <a:chExt cx="199399" cy="199400"/>
          </a:xfrm>
        </p:grpSpPr>
        <p:cxnSp>
          <p:nvCxnSpPr>
            <p:cNvPr id="24" name="直線接點 23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群組 25"/>
          <p:cNvGrpSpPr/>
          <p:nvPr/>
        </p:nvGrpSpPr>
        <p:grpSpPr>
          <a:xfrm>
            <a:off x="7348065" y="3006457"/>
            <a:ext cx="149549" cy="149550"/>
            <a:chOff x="4549447" y="5316029"/>
            <a:chExt cx="199399" cy="199400"/>
          </a:xfrm>
        </p:grpSpPr>
        <p:cxnSp>
          <p:nvCxnSpPr>
            <p:cNvPr id="27" name="直線接點 26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橢圓 28"/>
          <p:cNvSpPr/>
          <p:nvPr/>
        </p:nvSpPr>
        <p:spPr>
          <a:xfrm>
            <a:off x="5801860" y="3602529"/>
            <a:ext cx="188678" cy="18867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6155581" y="3631183"/>
            <a:ext cx="188678" cy="18867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6025519" y="3326179"/>
            <a:ext cx="188678" cy="18867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6008007" y="3907534"/>
            <a:ext cx="188678" cy="18867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等腰三角形 32"/>
          <p:cNvSpPr/>
          <p:nvPr/>
        </p:nvSpPr>
        <p:spPr>
          <a:xfrm>
            <a:off x="7047097" y="3725523"/>
            <a:ext cx="259337" cy="223567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等腰三角形 33"/>
          <p:cNvSpPr/>
          <p:nvPr/>
        </p:nvSpPr>
        <p:spPr>
          <a:xfrm>
            <a:off x="7418857" y="3783603"/>
            <a:ext cx="259337" cy="223567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等腰三角形 34"/>
          <p:cNvSpPr/>
          <p:nvPr/>
        </p:nvSpPr>
        <p:spPr>
          <a:xfrm>
            <a:off x="7159519" y="3983058"/>
            <a:ext cx="259337" cy="223567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6301936" y="2551584"/>
            <a:ext cx="1334977" cy="1086266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5615242" y="3179892"/>
            <a:ext cx="821360" cy="1086266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6960071" y="3624611"/>
            <a:ext cx="821360" cy="641547"/>
          </a:xfrm>
          <a:prstGeom prst="ellipse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9" name="直線接點 38"/>
          <p:cNvCxnSpPr/>
          <p:nvPr/>
        </p:nvCxnSpPr>
        <p:spPr>
          <a:xfrm>
            <a:off x="1039318" y="2648058"/>
            <a:ext cx="0" cy="1643743"/>
          </a:xfrm>
          <a:prstGeom prst="line">
            <a:avLst/>
          </a:prstGeom>
          <a:ln w="57150"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1050203" y="4291800"/>
            <a:ext cx="2830286" cy="0"/>
          </a:xfrm>
          <a:prstGeom prst="line">
            <a:avLst/>
          </a:prstGeom>
          <a:ln w="571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618531" y="33012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Y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2242091" y="443390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X</a:t>
            </a:r>
            <a:endParaRPr lang="zh-TW" altLang="en-US" dirty="0"/>
          </a:p>
        </p:txBody>
      </p:sp>
      <p:grpSp>
        <p:nvGrpSpPr>
          <p:cNvPr id="43" name="群組 42"/>
          <p:cNvGrpSpPr/>
          <p:nvPr/>
        </p:nvGrpSpPr>
        <p:grpSpPr>
          <a:xfrm>
            <a:off x="2736935" y="3310529"/>
            <a:ext cx="149549" cy="149550"/>
            <a:chOff x="4549447" y="5316029"/>
            <a:chExt cx="199399" cy="199400"/>
          </a:xfrm>
        </p:grpSpPr>
        <p:cxnSp>
          <p:nvCxnSpPr>
            <p:cNvPr id="44" name="直線接點 43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>
            <a:off x="2402823" y="2767214"/>
            <a:ext cx="149549" cy="149550"/>
            <a:chOff x="4549447" y="5316029"/>
            <a:chExt cx="199399" cy="199400"/>
          </a:xfrm>
        </p:grpSpPr>
        <p:cxnSp>
          <p:nvCxnSpPr>
            <p:cNvPr id="47" name="直線接點 46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9" name="群組 48"/>
          <p:cNvGrpSpPr/>
          <p:nvPr/>
        </p:nvGrpSpPr>
        <p:grpSpPr>
          <a:xfrm>
            <a:off x="1952308" y="2952386"/>
            <a:ext cx="149549" cy="149550"/>
            <a:chOff x="4549447" y="5316029"/>
            <a:chExt cx="199399" cy="199400"/>
          </a:xfrm>
        </p:grpSpPr>
        <p:cxnSp>
          <p:nvCxnSpPr>
            <p:cNvPr id="50" name="直線接點 49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2" name="群組 51"/>
          <p:cNvGrpSpPr/>
          <p:nvPr/>
        </p:nvGrpSpPr>
        <p:grpSpPr>
          <a:xfrm>
            <a:off x="2033272" y="3278006"/>
            <a:ext cx="149549" cy="149550"/>
            <a:chOff x="4549447" y="5316029"/>
            <a:chExt cx="199399" cy="199400"/>
          </a:xfrm>
        </p:grpSpPr>
        <p:cxnSp>
          <p:nvCxnSpPr>
            <p:cNvPr id="53" name="直線接點 52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直線接點 53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5" name="群組 54"/>
          <p:cNvGrpSpPr/>
          <p:nvPr/>
        </p:nvGrpSpPr>
        <p:grpSpPr>
          <a:xfrm>
            <a:off x="2393629" y="3378389"/>
            <a:ext cx="149549" cy="149550"/>
            <a:chOff x="4549447" y="5316029"/>
            <a:chExt cx="199399" cy="199400"/>
          </a:xfrm>
        </p:grpSpPr>
        <p:cxnSp>
          <p:nvCxnSpPr>
            <p:cNvPr id="56" name="直線接點 55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8" name="群組 57"/>
          <p:cNvGrpSpPr/>
          <p:nvPr/>
        </p:nvGrpSpPr>
        <p:grpSpPr>
          <a:xfrm>
            <a:off x="2402824" y="3066761"/>
            <a:ext cx="149549" cy="149550"/>
            <a:chOff x="4549447" y="5316029"/>
            <a:chExt cx="199399" cy="199400"/>
          </a:xfrm>
        </p:grpSpPr>
        <p:cxnSp>
          <p:nvCxnSpPr>
            <p:cNvPr id="59" name="直線接點 58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直線接點 59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1" name="群組 60"/>
          <p:cNvGrpSpPr/>
          <p:nvPr/>
        </p:nvGrpSpPr>
        <p:grpSpPr>
          <a:xfrm>
            <a:off x="2853340" y="3006457"/>
            <a:ext cx="149549" cy="149550"/>
            <a:chOff x="4549447" y="5316029"/>
            <a:chExt cx="199399" cy="199400"/>
          </a:xfrm>
        </p:grpSpPr>
        <p:cxnSp>
          <p:nvCxnSpPr>
            <p:cNvPr id="62" name="直線接點 61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直線接點 62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4" name="橢圓 63"/>
          <p:cNvSpPr/>
          <p:nvPr/>
        </p:nvSpPr>
        <p:spPr>
          <a:xfrm>
            <a:off x="1307135" y="3602529"/>
            <a:ext cx="188678" cy="1886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5" name="橢圓 64"/>
          <p:cNvSpPr/>
          <p:nvPr/>
        </p:nvSpPr>
        <p:spPr>
          <a:xfrm>
            <a:off x="1660856" y="3631183"/>
            <a:ext cx="188678" cy="1886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6" name="橢圓 65"/>
          <p:cNvSpPr/>
          <p:nvPr/>
        </p:nvSpPr>
        <p:spPr>
          <a:xfrm>
            <a:off x="1530794" y="3326179"/>
            <a:ext cx="188678" cy="1886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7" name="橢圓 66"/>
          <p:cNvSpPr/>
          <p:nvPr/>
        </p:nvSpPr>
        <p:spPr>
          <a:xfrm>
            <a:off x="1513282" y="3907534"/>
            <a:ext cx="188678" cy="1886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8" name="等腰三角形 67"/>
          <p:cNvSpPr/>
          <p:nvPr/>
        </p:nvSpPr>
        <p:spPr>
          <a:xfrm>
            <a:off x="2552372" y="3725523"/>
            <a:ext cx="259337" cy="223567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9" name="等腰三角形 68"/>
          <p:cNvSpPr/>
          <p:nvPr/>
        </p:nvSpPr>
        <p:spPr>
          <a:xfrm>
            <a:off x="2924131" y="3783603"/>
            <a:ext cx="259337" cy="223567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0" name="等腰三角形 69"/>
          <p:cNvSpPr/>
          <p:nvPr/>
        </p:nvSpPr>
        <p:spPr>
          <a:xfrm>
            <a:off x="2664794" y="3983058"/>
            <a:ext cx="259337" cy="223567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4" name="向右箭號 73"/>
          <p:cNvSpPr/>
          <p:nvPr/>
        </p:nvSpPr>
        <p:spPr>
          <a:xfrm>
            <a:off x="4174977" y="3334979"/>
            <a:ext cx="469232" cy="36188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102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195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階層式分群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http://www.saedsayad.com/images/Clustering_h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6" y="1713850"/>
            <a:ext cx="6808676" cy="390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103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868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聚合式分</a:t>
            </a:r>
            <a:r>
              <a:rPr lang="zh-TW" altLang="en-US" dirty="0" smtClean="0"/>
              <a:t>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9435" y="1713850"/>
            <a:ext cx="4172407" cy="3867800"/>
          </a:xfrm>
        </p:spPr>
        <p:txBody>
          <a:bodyPr>
            <a:normAutofit/>
          </a:bodyPr>
          <a:lstStyle/>
          <a:p>
            <a:pPr lvl="1"/>
            <a:endParaRPr lang="en-US" altLang="zh-TW" sz="2100" dirty="0"/>
          </a:p>
          <a:p>
            <a:pPr lvl="1"/>
            <a:r>
              <a:rPr lang="zh-TW" altLang="en-US" sz="2100" dirty="0" smtClean="0"/>
              <a:t>階層式分群法可由樹狀結構的底部開始，將資料或群聚逐次合併</a:t>
            </a:r>
            <a:endParaRPr lang="en-US" altLang="zh-TW" sz="2100" dirty="0"/>
          </a:p>
          <a:p>
            <a:pPr lvl="1"/>
            <a:endParaRPr lang="en-US" altLang="zh-TW" sz="2100" dirty="0"/>
          </a:p>
          <a:p>
            <a:pPr lvl="1"/>
            <a:r>
              <a:rPr lang="zh-TW" altLang="en-US" sz="2100" dirty="0" smtClean="0"/>
              <a:t>最終合併為一個大的群組</a:t>
            </a:r>
            <a:endParaRPr lang="en-US" altLang="zh-TW" sz="2100" dirty="0"/>
          </a:p>
          <a:p>
            <a:pPr lvl="1"/>
            <a:endParaRPr lang="en-US" altLang="zh-TW" sz="2100" dirty="0"/>
          </a:p>
          <a:p>
            <a:endParaRPr lang="zh-TW" alt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98" y="1824726"/>
            <a:ext cx="3795620" cy="335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104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666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定義點之間的距離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60" y="2072553"/>
            <a:ext cx="4914900" cy="315039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991726" y="2529640"/>
            <a:ext cx="21082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 smtClean="0">
                <a:solidFill>
                  <a:schemeClr val="accent5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歐式距離</a:t>
            </a:r>
            <a:endParaRPr lang="en-US" altLang="zh-TW" sz="3000" dirty="0">
              <a:solidFill>
                <a:schemeClr val="accent5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sz="3000" dirty="0" smtClean="0">
                <a:solidFill>
                  <a:schemeClr val="accent5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曼哈頓距離</a:t>
            </a:r>
            <a:endParaRPr lang="en-US" altLang="zh-TW" sz="3000" dirty="0">
              <a:solidFill>
                <a:schemeClr val="accent5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sz="3000" dirty="0" smtClean="0">
                <a:solidFill>
                  <a:schemeClr val="accent5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余弦距離</a:t>
            </a:r>
            <a:endParaRPr lang="en-US" altLang="zh-TW" sz="3000" dirty="0">
              <a:solidFill>
                <a:schemeClr val="accent5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en-US" altLang="zh-TW" sz="3000" dirty="0">
                <a:solidFill>
                  <a:schemeClr val="accent5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…</a:t>
            </a:r>
            <a:endParaRPr lang="zh-TW" altLang="en-US" sz="3000" dirty="0">
              <a:solidFill>
                <a:schemeClr val="accent5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105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824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定義群之間的距離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37" y="2396140"/>
            <a:ext cx="3931774" cy="2546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4988293" y="1654815"/>
            <a:ext cx="2521844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單一連結聚合演算法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altLang="zh-TW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altLang="zh-TW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altLang="zh-TW" sz="9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完整</a:t>
            </a:r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連結聚合演算法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altLang="zh-TW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altLang="zh-TW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altLang="zh-TW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平均</a:t>
            </a:r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連結聚合</a:t>
            </a:r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演算法</a:t>
            </a:r>
            <a:endParaRPr lang="en-US" altLang="zh-TW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altLang="zh-TW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altLang="zh-TW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altLang="zh-TW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altLang="zh-TW" sz="1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沃德法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654" y="5200458"/>
            <a:ext cx="2581487" cy="711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654" y="4039204"/>
            <a:ext cx="2892413" cy="789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655" y="2944678"/>
            <a:ext cx="2490116" cy="554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654" y="1938682"/>
            <a:ext cx="2538779" cy="514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106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289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scipy</a:t>
            </a:r>
            <a:r>
              <a:rPr lang="en-US" altLang="zh-TW" dirty="0" smtClean="0"/>
              <a:t> </a:t>
            </a:r>
            <a:r>
              <a:rPr lang="zh-TW" altLang="en-US" dirty="0" smtClean="0"/>
              <a:t>繪製樹狀圖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datasets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load_iris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load_iris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scipy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cluster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hierarchy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sch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matplotlib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pyplot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dendrogram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sch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dendrogram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sch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linkage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method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'ward'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title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'Dendrogram'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xlabel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'Iris'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ylabel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'Euclidean distances'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show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zh-TW" altLang="en-US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926" y="3861949"/>
            <a:ext cx="2771775" cy="20216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107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941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sklearn</a:t>
            </a:r>
            <a:r>
              <a:rPr lang="en-US" altLang="zh-TW" dirty="0" smtClean="0"/>
              <a:t> </a:t>
            </a:r>
            <a:r>
              <a:rPr lang="zh-TW" altLang="en-US" dirty="0" smtClean="0"/>
              <a:t>分群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cluster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AgglomerativeClustering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hc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AgglomerativeClustering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n_clusters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affinity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euclidean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linkage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'ward'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y_hc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hc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fit_predict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scatter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y_hc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y_hc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'red'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label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'Cluster 1'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scatter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y_hc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y_hc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'blue'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label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'Cluster 2'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scatter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y_hc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y_hc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'green'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label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'Cluster 3'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title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'Clusters of Iris'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xlabel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Petal.Length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ylabel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Petal.Width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legend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show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108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3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比較分群跟實際結果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                    分群結果                                                  實際結果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72" y="2459869"/>
            <a:ext cx="3643018" cy="261407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094" y="2459869"/>
            <a:ext cx="3659703" cy="261407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109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560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b="1" i="1" dirty="0" smtClean="0">
                <a:solidFill>
                  <a:srgbClr val="C00000"/>
                </a:solidFill>
              </a:rPr>
              <a:t>“80% </a:t>
            </a:r>
            <a:r>
              <a:rPr lang="zh-TW" altLang="en-US" b="1" i="1" dirty="0" smtClean="0">
                <a:solidFill>
                  <a:srgbClr val="C00000"/>
                </a:solidFill>
              </a:rPr>
              <a:t>都在做加總與平均</a:t>
            </a:r>
            <a:r>
              <a:rPr lang="en-US" altLang="zh-TW" b="1" i="1" dirty="0" smtClean="0">
                <a:solidFill>
                  <a:srgbClr val="C00000"/>
                </a:solidFill>
              </a:rPr>
              <a:t>”</a:t>
            </a:r>
          </a:p>
          <a:p>
            <a:pPr marL="0" indent="0">
              <a:buNone/>
            </a:pPr>
            <a:endParaRPr lang="en-US" altLang="zh-TW" b="1" i="1" dirty="0"/>
          </a:p>
          <a:p>
            <a:pPr marL="0" indent="0">
              <a:buNone/>
            </a:pPr>
            <a:r>
              <a:rPr lang="zh-TW" altLang="en-US" b="1" dirty="0" smtClean="0"/>
              <a:t>工作內容</a:t>
            </a:r>
            <a:endParaRPr lang="en-US" altLang="zh-TW" b="1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資料處理 </a:t>
            </a:r>
            <a:r>
              <a:rPr lang="en-US" altLang="zh-TW" dirty="0" smtClean="0"/>
              <a:t>(Data Munging)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資料分析 </a:t>
            </a:r>
            <a:r>
              <a:rPr lang="en-US" altLang="zh-TW" dirty="0" smtClean="0"/>
              <a:t>(Data Analysis)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詮釋</a:t>
            </a:r>
            <a:r>
              <a:rPr lang="zh-TW" altLang="en-US" dirty="0" smtClean="0"/>
              <a:t>結果 </a:t>
            </a:r>
            <a:r>
              <a:rPr lang="en-US" altLang="zh-TW" dirty="0" smtClean="0"/>
              <a:t>(Interpret Result)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資料科學家主要工作內容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012160" y="3717032"/>
            <a:ext cx="2494112" cy="10156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真正能用在資料分析的時間很少，必須要能善用工具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6913563" y="6381750"/>
            <a:ext cx="2133600" cy="365125"/>
          </a:xfrm>
          <a:prstGeom prst="rect">
            <a:avLst/>
          </a:prstGeom>
        </p:spPr>
        <p:txBody>
          <a:bodyPr/>
          <a:lstStyle/>
          <a:p>
            <a:fld id="{6846B9A5-4102-4BE5-ADCF-FB0FB4D91741}" type="slidenum">
              <a:rPr lang="zh-TW" altLang="en-US" smtClean="0"/>
              <a:pPr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087420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階層式分群的優點</a:t>
            </a:r>
            <a:r>
              <a:rPr kumimoji="1" lang="en-US" altLang="zh-TW" dirty="0" smtClean="0"/>
              <a:t>/</a:t>
            </a:r>
            <a:r>
              <a:rPr kumimoji="1" lang="zh-TW" altLang="en-US" dirty="0" smtClean="0"/>
              <a:t>缺點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700" dirty="0" smtClean="0"/>
              <a:t>優點</a:t>
            </a:r>
            <a:endParaRPr lang="en-US" altLang="zh-TW" sz="2700" dirty="0"/>
          </a:p>
          <a:p>
            <a:pPr lvl="1"/>
            <a:r>
              <a:rPr lang="zh-TW" altLang="en-US" dirty="0" smtClean="0"/>
              <a:t>可以產生視覺化分群結果 </a:t>
            </a:r>
            <a:endParaRPr lang="en-US" altLang="zh-TW" dirty="0"/>
          </a:p>
          <a:p>
            <a:pPr lvl="1"/>
            <a:r>
              <a:rPr lang="zh-TW" altLang="en-US" dirty="0" smtClean="0"/>
              <a:t>可以等結構產生後，再進行分群</a:t>
            </a:r>
            <a:endParaRPr lang="en-US" altLang="zh-TW" dirty="0"/>
          </a:p>
          <a:p>
            <a:pPr lvl="1"/>
            <a:r>
              <a:rPr lang="zh-TW" altLang="en-US" dirty="0" smtClean="0">
                <a:solidFill>
                  <a:srgbClr val="C00000"/>
                </a:solidFill>
              </a:rPr>
              <a:t>不用一開始決定要分多少群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sz="2700" dirty="0"/>
          </a:p>
          <a:p>
            <a:r>
              <a:rPr lang="zh-TW" altLang="en-US" sz="2700" dirty="0" smtClean="0"/>
              <a:t>缺點</a:t>
            </a:r>
            <a:endParaRPr lang="en-US" altLang="zh-TW" sz="2700" dirty="0"/>
          </a:p>
          <a:p>
            <a:pPr lvl="1"/>
            <a:r>
              <a:rPr lang="zh-TW" altLang="en-US" dirty="0" smtClean="0"/>
              <a:t>計算速度緩慢</a:t>
            </a:r>
            <a:r>
              <a:rPr lang="en-US" altLang="zh-TW" dirty="0" smtClean="0"/>
              <a:t>(</a:t>
            </a:r>
            <a:r>
              <a:rPr lang="zh-TW" altLang="en-US" dirty="0" smtClean="0"/>
              <a:t>採用遞迴式聚合或分裂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  <a:p>
            <a:endParaRPr lang="zh-TW" altLang="en-US" sz="27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305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K-Means </a:t>
            </a:r>
            <a:r>
              <a:rPr lang="zh-TW" altLang="en-US" dirty="0"/>
              <a:t>分群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最小化誤差函數 </a:t>
            </a:r>
            <a:r>
              <a:rPr lang="en-US" altLang="zh-TW" sz="2400" dirty="0" smtClean="0"/>
              <a:t>(</a:t>
            </a:r>
            <a:r>
              <a:rPr lang="en-US" altLang="zh-TW" sz="2400" dirty="0"/>
              <a:t>Within cluster sum of squares by cluster)</a:t>
            </a:r>
          </a:p>
          <a:p>
            <a:pPr lvl="1"/>
            <a:r>
              <a:rPr lang="zh-TW" altLang="en-US" sz="2100" dirty="0" smtClean="0"/>
              <a:t>將資料分為</a:t>
            </a:r>
            <a:r>
              <a:rPr lang="en-US" altLang="zh-TW" sz="2100" dirty="0" smtClean="0"/>
              <a:t>k </a:t>
            </a:r>
            <a:r>
              <a:rPr lang="zh-TW" altLang="en-US" sz="2100" dirty="0"/>
              <a:t>群</a:t>
            </a:r>
            <a:endParaRPr lang="en-US" altLang="zh-TW" sz="2100" dirty="0"/>
          </a:p>
          <a:p>
            <a:pPr lvl="1"/>
            <a:r>
              <a:rPr lang="zh-TW" altLang="en-US" sz="2100" dirty="0" smtClean="0"/>
              <a:t>所有數據點 </a:t>
            </a:r>
            <a:r>
              <a:rPr lang="en-US" altLang="zh-TW" sz="2100" dirty="0" err="1" smtClean="0"/>
              <a:t>x</a:t>
            </a:r>
            <a:r>
              <a:rPr lang="en-US" altLang="zh-TW" sz="2100" baseline="-25000" dirty="0" err="1" smtClean="0"/>
              <a:t>j</a:t>
            </a:r>
            <a:r>
              <a:rPr lang="zh-TW" altLang="en-US" sz="2100" dirty="0" smtClean="0"/>
              <a:t> 到其對應群中心 </a:t>
            </a:r>
            <a:r>
              <a:rPr lang="en-US" altLang="zh-TW" sz="2100" dirty="0" smtClean="0"/>
              <a:t>C</a:t>
            </a:r>
            <a:r>
              <a:rPr lang="en-US" altLang="zh-TW" sz="2100" baseline="-25000" dirty="0" smtClean="0"/>
              <a:t>i</a:t>
            </a:r>
            <a:r>
              <a:rPr lang="zh-TW" altLang="en-US" sz="2100" dirty="0" smtClean="0"/>
              <a:t> 的距離總合是最小的</a:t>
            </a:r>
          </a:p>
          <a:p>
            <a:endParaRPr lang="zh-TW" altLang="en-US" sz="2400" dirty="0"/>
          </a:p>
        </p:txBody>
      </p:sp>
      <p:pic>
        <p:nvPicPr>
          <p:cNvPr id="4" name="Picture 2" descr="http://www.saedsayad.com/images/Clustering_kmeans_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63303"/>
            <a:ext cx="4496627" cy="209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saedsayad.com/images/Clustering_kmea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041356"/>
            <a:ext cx="2586038" cy="172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060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 smtClean="0"/>
              <a:t>隨機選取資料組中的</a:t>
            </a:r>
            <a:r>
              <a:rPr lang="en-US" altLang="zh-TW" dirty="0" smtClean="0"/>
              <a:t>k</a:t>
            </a:r>
            <a:r>
              <a:rPr lang="zh-TW" altLang="en-US" dirty="0" smtClean="0"/>
              <a:t>筆群中心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隨機選取資料組中的</a:t>
            </a:r>
            <a:r>
              <a:rPr lang="en-US" altLang="zh-TW" dirty="0" smtClean="0"/>
              <a:t>k</a:t>
            </a:r>
            <a:r>
              <a:rPr lang="zh-TW" altLang="en-US" dirty="0" smtClean="0"/>
              <a:t>筆資料當作初始群中心</a:t>
            </a:r>
            <a:r>
              <a:rPr lang="en-US" altLang="zh-TW" dirty="0" smtClean="0"/>
              <a:t>u</a:t>
            </a:r>
            <a:r>
              <a:rPr lang="en-US" altLang="zh-TW" baseline="-25000" dirty="0" smtClean="0"/>
              <a:t>1</a:t>
            </a:r>
            <a:r>
              <a:rPr lang="en-US" altLang="zh-TW" dirty="0" smtClean="0"/>
              <a:t>~u</a:t>
            </a:r>
            <a:r>
              <a:rPr lang="en-US" altLang="zh-TW" baseline="-25000" dirty="0" smtClean="0"/>
              <a:t>k</a:t>
            </a:r>
            <a:r>
              <a:rPr lang="zh-TW" altLang="en-US" dirty="0"/>
              <a:t> </a:t>
            </a:r>
          </a:p>
          <a:p>
            <a:endParaRPr lang="zh-TW" altLang="en-US" dirty="0"/>
          </a:p>
        </p:txBody>
      </p:sp>
      <p:pic>
        <p:nvPicPr>
          <p:cNvPr id="4" name="Picture 2" descr="http://files.dotblogs.com.tw/dragon229/1302/2013241144296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63" y="2644248"/>
            <a:ext cx="7189424" cy="239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882755" y="5317758"/>
            <a:ext cx="5453737" cy="415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100" b="1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初始群中心設定的不好可能導致不會的結果</a:t>
            </a:r>
            <a:endParaRPr lang="zh-TW" altLang="en-US" sz="21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411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</a:t>
            </a:r>
            <a:r>
              <a:rPr lang="zh-TW" altLang="en-US" dirty="0" smtClean="0"/>
              <a:t>計算每個資料</a:t>
            </a:r>
            <a:r>
              <a:rPr lang="en-US" altLang="zh-TW" dirty="0" smtClean="0"/>
              <a:t>xi </a:t>
            </a:r>
            <a:r>
              <a:rPr lang="zh-TW" altLang="en-US" dirty="0" smtClean="0"/>
              <a:t>對應到最短距離的群中心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計算每個資料</a:t>
            </a:r>
            <a:r>
              <a:rPr lang="en-US" altLang="zh-TW" dirty="0" smtClean="0"/>
              <a:t>xi </a:t>
            </a:r>
            <a:r>
              <a:rPr lang="zh-TW" altLang="en-US" dirty="0" smtClean="0"/>
              <a:t>對應到最短距離的群中心 </a:t>
            </a:r>
            <a:r>
              <a:rPr lang="en-US" altLang="zh-TW" dirty="0" smtClean="0"/>
              <a:t>(</a:t>
            </a:r>
            <a:r>
              <a:rPr lang="zh-TW" altLang="en-US" b="1" dirty="0"/>
              <a:t>固定 </a:t>
            </a:r>
            <a:r>
              <a:rPr lang="en-US" altLang="zh-TW" b="1" dirty="0" err="1" smtClean="0"/>
              <a:t>u</a:t>
            </a:r>
            <a:r>
              <a:rPr lang="en-US" altLang="zh-TW" b="1" baseline="-25000" dirty="0" err="1" smtClean="0"/>
              <a:t>i</a:t>
            </a:r>
            <a:r>
              <a:rPr lang="zh-TW" altLang="en-US" b="1" dirty="0" smtClean="0"/>
              <a:t> 求解所屬群 </a:t>
            </a:r>
            <a:r>
              <a:rPr lang="en-US" altLang="zh-TW" b="1" dirty="0" smtClean="0"/>
              <a:t>S</a:t>
            </a:r>
            <a:r>
              <a:rPr lang="en-US" altLang="zh-TW" b="1" baseline="-25000" dirty="0" smtClean="0"/>
              <a:t>i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Picture 2" descr="http://files.dotblogs.com.tw/dragon229/1302/20132411473426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48" y="2647859"/>
            <a:ext cx="7885655" cy="265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383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</a:t>
            </a:r>
            <a:r>
              <a:rPr lang="en-US" altLang="zh-TW" dirty="0" smtClean="0"/>
              <a:t>.</a:t>
            </a:r>
            <a:r>
              <a:rPr lang="zh-TW" altLang="en-US" dirty="0" smtClean="0"/>
              <a:t>利用目前得到的分類重新計算群中心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利用目前得到的分類重新計算群中心 </a:t>
            </a:r>
            <a:r>
              <a:rPr lang="en-US" altLang="zh-TW" dirty="0" smtClean="0"/>
              <a:t>(</a:t>
            </a:r>
            <a:r>
              <a:rPr lang="zh-TW" altLang="en-US" b="1" dirty="0"/>
              <a:t>固定 </a:t>
            </a:r>
            <a:r>
              <a:rPr lang="en-US" altLang="zh-TW" b="1" dirty="0"/>
              <a:t>S</a:t>
            </a:r>
            <a:r>
              <a:rPr lang="en-US" altLang="zh-TW" b="1" baseline="-25000" dirty="0"/>
              <a:t>i</a:t>
            </a:r>
            <a:r>
              <a:rPr lang="en-US" altLang="zh-TW" b="1" dirty="0"/>
              <a:t> </a:t>
            </a:r>
            <a:r>
              <a:rPr lang="zh-TW" altLang="en-US" b="1" dirty="0"/>
              <a:t>求解群中心 </a:t>
            </a:r>
            <a:r>
              <a:rPr lang="en-US" altLang="zh-TW" b="1" dirty="0" err="1"/>
              <a:t>u</a:t>
            </a:r>
            <a:r>
              <a:rPr lang="en-US" altLang="zh-TW" b="1" baseline="-25000" dirty="0" err="1"/>
              <a:t>i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pic>
        <p:nvPicPr>
          <p:cNvPr id="4" name="Picture 2" descr="http://files.dotblogs.com.tw/dragon229/1302/20132411494771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30" y="2489210"/>
            <a:ext cx="7564748" cy="254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956821" y="5374957"/>
            <a:ext cx="5041765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重複</a:t>
            </a:r>
            <a:r>
              <a:rPr lang="en-US" altLang="zh-TW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step 2,3</a:t>
            </a: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直到收斂 </a:t>
            </a:r>
            <a:endParaRPr lang="en-US" altLang="zh-TW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algn="ctr"/>
            <a:r>
              <a:rPr lang="en-US" altLang="zh-TW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達到最大反覆運算次數 </a:t>
            </a:r>
            <a:r>
              <a:rPr lang="en-US" altLang="zh-TW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or </a:t>
            </a: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群心中移動距離很小</a:t>
            </a:r>
            <a:r>
              <a:rPr lang="en-US" altLang="zh-TW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en-US" altLang="zh-TW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473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Kmeans</a:t>
            </a:r>
            <a:r>
              <a:rPr lang="en-US" altLang="zh-TW" dirty="0" smtClean="0"/>
              <a:t> </a:t>
            </a:r>
            <a:r>
              <a:rPr lang="zh-TW" altLang="en-US" dirty="0" smtClean="0"/>
              <a:t>分群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datasets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load_iris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load_iris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cluster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n_clusters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init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'k-means++'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random_state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123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fit_predict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748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產生分群後的結果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64185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matplotlib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pyplot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scatter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'red'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label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'Cluster 1'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scatter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'blue'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label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'Cluster 2'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scatter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'green'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label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'Cluster 3'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endParaRPr lang="zh-TW" altLang="en-US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title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'Clusters of Iris'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xlabel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Petal.Length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ylabel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Petal.Width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legend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show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zh-TW" altLang="en-US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645024"/>
            <a:ext cx="3358471" cy="242990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750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增加中心點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 smtClean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scatter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dirty="0" err="1" smtClean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cluster_centers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_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cluster_centers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_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‘yellow’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label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FFFFF"/>
                </a:highlight>
              </a:rPr>
              <a:t>‘Centroids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3114155"/>
            <a:ext cx="4179312" cy="300654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020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客戶屬性分群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dataset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pd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read_csv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'data/customers.csv'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fi-FI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fi-FI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i-FI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fi-FI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i-FI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dataset</a:t>
            </a:r>
            <a:r>
              <a:rPr lang="fi-FI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fi-FI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iloc</a:t>
            </a:r>
            <a:r>
              <a:rPr lang="fi-FI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fi-FI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i-FI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fi-FI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fi-FI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fi-FI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i-FI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4</a:t>
            </a:r>
            <a:r>
              <a:rPr lang="fi-FI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]].</a:t>
            </a:r>
            <a:r>
              <a:rPr lang="fi-FI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values</a:t>
            </a:r>
          </a:p>
          <a:p>
            <a:pPr marL="0" indent="0">
              <a:buNone/>
            </a:pPr>
            <a:endParaRPr lang="fi-FI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altLang="zh-TW" sz="1800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cluster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n_clusters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init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'k-means++'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random_state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42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fit_predict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1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653" y="2443163"/>
            <a:ext cx="5173841" cy="180736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895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繪製客戶屬性分佈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scatter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'red'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label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'Cluster 1'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scatter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'blue'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label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'Cluster 2'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scatter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'green'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label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'Cluster 3'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scatter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'cyan'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label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'Cluster 4'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scatter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4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4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'magenta'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label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'Cluster 5'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scatter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cluster_centers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_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cluster_centers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_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300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'yellow'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label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'Centroids'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title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'Clusters of customers'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xlabel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'Annual Income (k$)'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ylabel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'Spending Score (1-100)'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legend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show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539" y="3686963"/>
            <a:ext cx="3533824" cy="243920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896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資料分析工具</a:t>
            </a:r>
            <a:endParaRPr lang="zh-TW" altLang="en-US" dirty="0"/>
          </a:p>
        </p:txBody>
      </p:sp>
      <p:pic>
        <p:nvPicPr>
          <p:cNvPr id="6146" name="Picture 2" descr="http://www.greenbookblog.org/wp-content/uploads/2014/02/analysi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19" y="2708920"/>
            <a:ext cx="4489781" cy="336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upload.wikimedia.org/wikipedia/commons/c/c1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68272"/>
            <a:ext cx="2026219" cy="153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3.bp.blogspot.com/-W28NWQKml2w/TPfYPVRXgVI/AAAAAAAAFBw/AvNUvejbSvs/s1600/python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303" y="2670528"/>
            <a:ext cx="4793522" cy="161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sqlbak.com/blog/wp-content/uploads/2014/01/SQ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289638"/>
            <a:ext cx="1924327" cy="192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294967295"/>
          </p:nvPr>
        </p:nvSpPr>
        <p:spPr>
          <a:xfrm>
            <a:off x="6913563" y="6381750"/>
            <a:ext cx="2133600" cy="365125"/>
          </a:xfrm>
          <a:prstGeom prst="rect">
            <a:avLst/>
          </a:prstGeom>
        </p:spPr>
        <p:txBody>
          <a:bodyPr/>
          <a:lstStyle/>
          <a:p>
            <a:fld id="{6846B9A5-4102-4BE5-ADCF-FB0FB4D91741}" type="slidenum">
              <a:rPr lang="zh-TW" altLang="en-US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634346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該將數據分成幾群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622884" y="2180722"/>
            <a:ext cx="3685624" cy="415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1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分兩群好？　還是分三群好？</a:t>
            </a:r>
            <a:endParaRPr lang="zh-TW" altLang="en-US" sz="21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5534043" y="3021034"/>
            <a:ext cx="0" cy="1643743"/>
          </a:xfrm>
          <a:prstGeom prst="line">
            <a:avLst/>
          </a:prstGeom>
          <a:ln w="57150"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5544928" y="4664777"/>
            <a:ext cx="2830286" cy="0"/>
          </a:xfrm>
          <a:prstGeom prst="line">
            <a:avLst/>
          </a:prstGeom>
          <a:ln w="571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5113256" y="367417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Y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736816" y="480687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X</a:t>
            </a:r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7231660" y="3683505"/>
            <a:ext cx="149549" cy="149550"/>
            <a:chOff x="4549447" y="5316029"/>
            <a:chExt cx="199399" cy="199400"/>
          </a:xfrm>
        </p:grpSpPr>
        <p:cxnSp>
          <p:nvCxnSpPr>
            <p:cNvPr id="11" name="直線接點 10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6897548" y="3140190"/>
            <a:ext cx="149549" cy="149550"/>
            <a:chOff x="4549447" y="5316029"/>
            <a:chExt cx="199399" cy="199400"/>
          </a:xfrm>
        </p:grpSpPr>
        <p:cxnSp>
          <p:nvCxnSpPr>
            <p:cNvPr id="14" name="直線接點 13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群組 15"/>
          <p:cNvGrpSpPr/>
          <p:nvPr/>
        </p:nvGrpSpPr>
        <p:grpSpPr>
          <a:xfrm>
            <a:off x="6447033" y="3325362"/>
            <a:ext cx="149549" cy="149550"/>
            <a:chOff x="4549447" y="5316029"/>
            <a:chExt cx="199399" cy="199400"/>
          </a:xfrm>
        </p:grpSpPr>
        <p:cxnSp>
          <p:nvCxnSpPr>
            <p:cNvPr id="17" name="直線接點 16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群組 18"/>
          <p:cNvGrpSpPr/>
          <p:nvPr/>
        </p:nvGrpSpPr>
        <p:grpSpPr>
          <a:xfrm>
            <a:off x="6527997" y="3650983"/>
            <a:ext cx="149549" cy="149550"/>
            <a:chOff x="4549447" y="5316029"/>
            <a:chExt cx="199399" cy="199400"/>
          </a:xfrm>
        </p:grpSpPr>
        <p:cxnSp>
          <p:nvCxnSpPr>
            <p:cNvPr id="20" name="直線接點 19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群組 21"/>
          <p:cNvGrpSpPr/>
          <p:nvPr/>
        </p:nvGrpSpPr>
        <p:grpSpPr>
          <a:xfrm>
            <a:off x="6888355" y="3751366"/>
            <a:ext cx="149549" cy="149550"/>
            <a:chOff x="4549447" y="5316029"/>
            <a:chExt cx="199399" cy="199400"/>
          </a:xfrm>
        </p:grpSpPr>
        <p:cxnSp>
          <p:nvCxnSpPr>
            <p:cNvPr id="23" name="直線接點 22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群組 24"/>
          <p:cNvGrpSpPr/>
          <p:nvPr/>
        </p:nvGrpSpPr>
        <p:grpSpPr>
          <a:xfrm>
            <a:off x="6897549" y="3439737"/>
            <a:ext cx="149549" cy="149550"/>
            <a:chOff x="4549447" y="5316029"/>
            <a:chExt cx="199399" cy="199400"/>
          </a:xfrm>
        </p:grpSpPr>
        <p:cxnSp>
          <p:nvCxnSpPr>
            <p:cNvPr id="26" name="直線接點 25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群組 27"/>
          <p:cNvGrpSpPr/>
          <p:nvPr/>
        </p:nvGrpSpPr>
        <p:grpSpPr>
          <a:xfrm>
            <a:off x="7348065" y="3379433"/>
            <a:ext cx="149549" cy="149550"/>
            <a:chOff x="4549447" y="5316029"/>
            <a:chExt cx="199399" cy="199400"/>
          </a:xfrm>
        </p:grpSpPr>
        <p:cxnSp>
          <p:nvCxnSpPr>
            <p:cNvPr id="29" name="直線接點 28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1" name="橢圓 30"/>
          <p:cNvSpPr/>
          <p:nvPr/>
        </p:nvSpPr>
        <p:spPr>
          <a:xfrm>
            <a:off x="5801860" y="3975505"/>
            <a:ext cx="188678" cy="18867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6155581" y="4004160"/>
            <a:ext cx="188678" cy="18867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6025519" y="3699155"/>
            <a:ext cx="188678" cy="18867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6008007" y="4280510"/>
            <a:ext cx="188678" cy="18867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等腰三角形 34"/>
          <p:cNvSpPr/>
          <p:nvPr/>
        </p:nvSpPr>
        <p:spPr>
          <a:xfrm>
            <a:off x="7047097" y="4098499"/>
            <a:ext cx="259337" cy="223567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等腰三角形 35"/>
          <p:cNvSpPr/>
          <p:nvPr/>
        </p:nvSpPr>
        <p:spPr>
          <a:xfrm>
            <a:off x="7418857" y="4156579"/>
            <a:ext cx="259337" cy="223567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等腰三角形 36"/>
          <p:cNvSpPr/>
          <p:nvPr/>
        </p:nvSpPr>
        <p:spPr>
          <a:xfrm>
            <a:off x="7159519" y="4356035"/>
            <a:ext cx="259337" cy="223567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6301936" y="2924560"/>
            <a:ext cx="1334977" cy="1086266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5615242" y="3552868"/>
            <a:ext cx="821360" cy="1086266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6960071" y="3997587"/>
            <a:ext cx="821360" cy="641547"/>
          </a:xfrm>
          <a:prstGeom prst="ellipse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接點 40"/>
          <p:cNvCxnSpPr/>
          <p:nvPr/>
        </p:nvCxnSpPr>
        <p:spPr>
          <a:xfrm>
            <a:off x="1039318" y="3021034"/>
            <a:ext cx="0" cy="1643743"/>
          </a:xfrm>
          <a:prstGeom prst="line">
            <a:avLst/>
          </a:prstGeom>
          <a:ln w="57150"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1050203" y="4664777"/>
            <a:ext cx="2830286" cy="0"/>
          </a:xfrm>
          <a:prstGeom prst="line">
            <a:avLst/>
          </a:prstGeom>
          <a:ln w="571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618531" y="367417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Y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2242091" y="480687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X</a:t>
            </a:r>
            <a:endParaRPr lang="zh-TW" altLang="en-US" dirty="0"/>
          </a:p>
        </p:txBody>
      </p:sp>
      <p:grpSp>
        <p:nvGrpSpPr>
          <p:cNvPr id="45" name="群組 44"/>
          <p:cNvGrpSpPr/>
          <p:nvPr/>
        </p:nvGrpSpPr>
        <p:grpSpPr>
          <a:xfrm>
            <a:off x="2736935" y="3683505"/>
            <a:ext cx="149549" cy="149550"/>
            <a:chOff x="4549447" y="5316029"/>
            <a:chExt cx="199399" cy="199400"/>
          </a:xfrm>
        </p:grpSpPr>
        <p:cxnSp>
          <p:nvCxnSpPr>
            <p:cNvPr id="46" name="直線接點 45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8" name="群組 47"/>
          <p:cNvGrpSpPr/>
          <p:nvPr/>
        </p:nvGrpSpPr>
        <p:grpSpPr>
          <a:xfrm>
            <a:off x="2402823" y="3140190"/>
            <a:ext cx="149549" cy="149550"/>
            <a:chOff x="4549447" y="5316029"/>
            <a:chExt cx="199399" cy="199400"/>
          </a:xfrm>
        </p:grpSpPr>
        <p:cxnSp>
          <p:nvCxnSpPr>
            <p:cNvPr id="49" name="直線接點 48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" name="群組 50"/>
          <p:cNvGrpSpPr/>
          <p:nvPr/>
        </p:nvGrpSpPr>
        <p:grpSpPr>
          <a:xfrm>
            <a:off x="1952308" y="3325362"/>
            <a:ext cx="149549" cy="149550"/>
            <a:chOff x="4549447" y="5316029"/>
            <a:chExt cx="199399" cy="199400"/>
          </a:xfrm>
        </p:grpSpPr>
        <p:cxnSp>
          <p:nvCxnSpPr>
            <p:cNvPr id="52" name="直線接點 51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群組 53"/>
          <p:cNvGrpSpPr/>
          <p:nvPr/>
        </p:nvGrpSpPr>
        <p:grpSpPr>
          <a:xfrm>
            <a:off x="2033272" y="3650983"/>
            <a:ext cx="149549" cy="149550"/>
            <a:chOff x="4549447" y="5316029"/>
            <a:chExt cx="199399" cy="199400"/>
          </a:xfrm>
        </p:grpSpPr>
        <p:cxnSp>
          <p:nvCxnSpPr>
            <p:cNvPr id="55" name="直線接點 54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7" name="群組 56"/>
          <p:cNvGrpSpPr/>
          <p:nvPr/>
        </p:nvGrpSpPr>
        <p:grpSpPr>
          <a:xfrm>
            <a:off x="2393629" y="3751366"/>
            <a:ext cx="149549" cy="149550"/>
            <a:chOff x="4549447" y="5316029"/>
            <a:chExt cx="199399" cy="199400"/>
          </a:xfrm>
        </p:grpSpPr>
        <p:cxnSp>
          <p:nvCxnSpPr>
            <p:cNvPr id="58" name="直線接點 57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接點 58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2402824" y="3439737"/>
            <a:ext cx="149549" cy="149550"/>
            <a:chOff x="4549447" y="5316029"/>
            <a:chExt cx="199399" cy="199400"/>
          </a:xfrm>
        </p:grpSpPr>
        <p:cxnSp>
          <p:nvCxnSpPr>
            <p:cNvPr id="61" name="直線接點 60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直線接點 61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3" name="群組 62"/>
          <p:cNvGrpSpPr/>
          <p:nvPr/>
        </p:nvGrpSpPr>
        <p:grpSpPr>
          <a:xfrm>
            <a:off x="2853340" y="3379433"/>
            <a:ext cx="149549" cy="149550"/>
            <a:chOff x="4549447" y="5316029"/>
            <a:chExt cx="199399" cy="199400"/>
          </a:xfrm>
        </p:grpSpPr>
        <p:cxnSp>
          <p:nvCxnSpPr>
            <p:cNvPr id="64" name="直線接點 63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6" name="橢圓 65"/>
          <p:cNvSpPr/>
          <p:nvPr/>
        </p:nvSpPr>
        <p:spPr>
          <a:xfrm>
            <a:off x="1307135" y="3975505"/>
            <a:ext cx="188678" cy="1886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7" name="橢圓 66"/>
          <p:cNvSpPr/>
          <p:nvPr/>
        </p:nvSpPr>
        <p:spPr>
          <a:xfrm>
            <a:off x="1660856" y="4004160"/>
            <a:ext cx="188678" cy="1886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8" name="橢圓 67"/>
          <p:cNvSpPr/>
          <p:nvPr/>
        </p:nvSpPr>
        <p:spPr>
          <a:xfrm>
            <a:off x="1530794" y="3699155"/>
            <a:ext cx="188678" cy="1886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9" name="橢圓 68"/>
          <p:cNvSpPr/>
          <p:nvPr/>
        </p:nvSpPr>
        <p:spPr>
          <a:xfrm>
            <a:off x="1513282" y="4280510"/>
            <a:ext cx="188678" cy="1886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0" name="等腰三角形 69"/>
          <p:cNvSpPr/>
          <p:nvPr/>
        </p:nvSpPr>
        <p:spPr>
          <a:xfrm>
            <a:off x="2552372" y="4098499"/>
            <a:ext cx="259337" cy="223567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1" name="等腰三角形 70"/>
          <p:cNvSpPr/>
          <p:nvPr/>
        </p:nvSpPr>
        <p:spPr>
          <a:xfrm>
            <a:off x="2924131" y="4156579"/>
            <a:ext cx="259337" cy="223567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2" name="等腰三角形 71"/>
          <p:cNvSpPr/>
          <p:nvPr/>
        </p:nvSpPr>
        <p:spPr>
          <a:xfrm>
            <a:off x="2664794" y="4356035"/>
            <a:ext cx="259337" cy="223567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3" name="向右箭號 72"/>
          <p:cNvSpPr/>
          <p:nvPr/>
        </p:nvSpPr>
        <p:spPr>
          <a:xfrm>
            <a:off x="4174977" y="3707956"/>
            <a:ext cx="469232" cy="36188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904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根據</a:t>
            </a:r>
            <a:r>
              <a:rPr lang="en-US" altLang="zh-TW" dirty="0" smtClean="0"/>
              <a:t>WCSS </a:t>
            </a:r>
            <a:r>
              <a:rPr lang="zh-TW" altLang="en-US" dirty="0" smtClean="0"/>
              <a:t>決定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http://www.saedsayad.com/images/Clustering_kmeans_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66" y="2435745"/>
            <a:ext cx="4496627" cy="209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saedsayad.com/images/Clustering_kmea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393" y="2716274"/>
            <a:ext cx="2586038" cy="172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986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找出</a:t>
            </a:r>
            <a:r>
              <a:rPr lang="en-US" altLang="zh-TW" dirty="0" smtClean="0"/>
              <a:t>WCSS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cluster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n_clusters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init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'k-means++'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random_state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42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fit_predict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inertia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_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025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找到坡度改變的地方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matplotlib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pyplot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wcss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[]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range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n_clusters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init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'k-means++'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random_state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42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wcss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append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inertia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_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range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wcss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title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'The Elbow Method'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xlabel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'Number of clusters'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ylabel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'WCSS'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show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692" y="3407945"/>
            <a:ext cx="3565108" cy="237097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 flipV="1">
            <a:off x="6444208" y="3573016"/>
            <a:ext cx="0" cy="18528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70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評估分群效果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定義</a:t>
            </a:r>
            <a:r>
              <a:rPr lang="en-US" altLang="zh-TW" dirty="0" smtClean="0"/>
              <a:t>: </a:t>
            </a:r>
            <a:endParaRPr lang="en-US" altLang="zh-TW" dirty="0"/>
          </a:p>
          <a:p>
            <a:pPr lvl="1"/>
            <a:r>
              <a:rPr lang="zh-TW" altLang="en-US" dirty="0" smtClean="0"/>
              <a:t>群內之間點的平均距離 </a:t>
            </a:r>
            <a:r>
              <a:rPr lang="en-US" altLang="zh-TW" dirty="0" smtClean="0"/>
              <a:t>(</a:t>
            </a:r>
            <a:r>
              <a:rPr lang="zh-TW" altLang="en-US" dirty="0" smtClean="0"/>
              <a:t>群內的點平均距離越小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1"/>
            <a:r>
              <a:rPr lang="zh-TW" altLang="en-US" dirty="0" smtClean="0"/>
              <a:t>群間之間的平均距離 </a:t>
            </a:r>
            <a:r>
              <a:rPr lang="en-US" altLang="zh-TW" dirty="0" smtClean="0"/>
              <a:t>(</a:t>
            </a:r>
            <a:r>
              <a:rPr lang="zh-TW" altLang="en-US" dirty="0" smtClean="0"/>
              <a:t>群間點的平均距離越大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a(x) </a:t>
            </a:r>
            <a:r>
              <a:rPr lang="zh-TW" altLang="en-US" dirty="0" smtClean="0"/>
              <a:t>為 </a:t>
            </a:r>
            <a:r>
              <a:rPr lang="en-US" altLang="zh-TW" dirty="0" smtClean="0"/>
              <a:t>x </a:t>
            </a:r>
            <a:r>
              <a:rPr lang="zh-TW" altLang="en-US" dirty="0" smtClean="0"/>
              <a:t>距離群內其他點的平均距離</a:t>
            </a:r>
            <a:endParaRPr lang="en-US" altLang="zh-TW" dirty="0"/>
          </a:p>
          <a:p>
            <a:r>
              <a:rPr lang="en-US" altLang="zh-TW" dirty="0"/>
              <a:t>b(x) </a:t>
            </a:r>
            <a:r>
              <a:rPr lang="zh-TW" altLang="en-US" dirty="0"/>
              <a:t>是 </a:t>
            </a:r>
            <a:r>
              <a:rPr lang="en-US" altLang="zh-TW" dirty="0" smtClean="0"/>
              <a:t>x</a:t>
            </a:r>
            <a:r>
              <a:rPr lang="zh-TW" altLang="en-US" dirty="0" smtClean="0"/>
              <a:t> 距離其他群內點之間的最小平均距離</a:t>
            </a:r>
          </a:p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87874" y="3212976"/>
                <a:ext cx="6156684" cy="972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700">
                          <a:latin typeface="Cambria Math"/>
                        </a:rPr>
                        <m:t>Silhouette</m:t>
                      </m:r>
                      <m:d>
                        <m:dPr>
                          <m:ctrlPr>
                            <a:rPr lang="zh-TW" altLang="zh-TW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2700">
                              <a:latin typeface="Cambria Math"/>
                            </a:rPr>
                            <m:t>x</m:t>
                          </m:r>
                        </m:e>
                      </m:d>
                      <m:r>
                        <a:rPr lang="en-US" altLang="zh-TW" sz="27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zh-TW" altLang="zh-TW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700" i="1">
                              <a:latin typeface="Cambria Math"/>
                            </a:rPr>
                            <m:t>𝑏</m:t>
                          </m:r>
                          <m:d>
                            <m:dPr>
                              <m:ctrlPr>
                                <a:rPr lang="zh-TW" altLang="zh-TW" sz="27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7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7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700" i="1">
                              <a:latin typeface="Cambria Math"/>
                            </a:rPr>
                            <m:t>𝑎</m:t>
                          </m:r>
                          <m:r>
                            <a:rPr lang="en-US" altLang="zh-TW" sz="2700" i="1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700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7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2700">
                              <a:latin typeface="Cambria Math"/>
                            </a:rPr>
                            <m:t>max</m:t>
                          </m:r>
                          <m:r>
                            <a:rPr lang="en-US" altLang="zh-TW" sz="2700" i="1">
                              <a:latin typeface="Cambria Math"/>
                            </a:rPr>
                            <m:t>(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TW" altLang="zh-TW" sz="27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700" i="1">
                                  <a:latin typeface="Cambria Math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zh-TW" altLang="zh-TW" sz="2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7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7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TW" sz="2700" i="1">
                                  <a:latin typeface="Cambria Math"/>
                                </a:rPr>
                                <m:t>𝑎</m:t>
                              </m:r>
                              <m:r>
                                <a:rPr lang="en-US" altLang="zh-TW" sz="27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7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TW" sz="2700" i="1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TW" sz="2700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TW" altLang="en-US" sz="27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74" y="3212976"/>
                <a:ext cx="6156684" cy="97238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85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計算 </a:t>
            </a:r>
            <a:r>
              <a:rPr lang="en-US" altLang="zh-TW" dirty="0" smtClean="0"/>
              <a:t>Silhouette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metrics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fr-FR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fr-FR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"Silhouette Coefficient: %0.3f"</a:t>
            </a:r>
            <a:r>
              <a:rPr lang="fr-F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%</a:t>
            </a:r>
            <a:r>
              <a:rPr lang="fr-F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metrics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silhouette_score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fr-F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222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計算</a:t>
            </a:r>
            <a:r>
              <a:rPr lang="en-US" altLang="zh-TW" dirty="0" smtClean="0"/>
              <a:t>Silhouette </a:t>
            </a:r>
            <a:r>
              <a:rPr lang="en-US" altLang="zh-TW" dirty="0"/>
              <a:t>Coefficient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matplotlib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pyplot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sil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[]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i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range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11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n_clusters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i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init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'k-means++'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random_state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42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fit_predict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sil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append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metrics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silhouette_score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range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11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sil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xlim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11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title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'The Silhouette Method'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xlabel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'Number of Clusters'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ylabel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'Silhouette Coefficient'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show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zh-TW" altLang="en-US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136" y="3805238"/>
            <a:ext cx="2864644" cy="200739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126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136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同時比較不同分群方法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 smtClean="0">
                <a:solidFill>
                  <a:srgbClr val="87875F"/>
                </a:solidFill>
                <a:highlight>
                  <a:srgbClr val="FFFFFF"/>
                </a:highlight>
              </a:rPr>
              <a:t># </a:t>
            </a:r>
            <a:r>
              <a:rPr lang="en-US" altLang="zh-TW" dirty="0">
                <a:solidFill>
                  <a:srgbClr val="87875F"/>
                </a:solidFill>
                <a:highlight>
                  <a:srgbClr val="FFFFFF"/>
                </a:highlight>
              </a:rPr>
              <a:t>ward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ward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AgglomerativeClustering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n_clusters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affinity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euclidean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linkage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'ward'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y_ward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ward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fit_predict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875F"/>
                </a:solidFill>
                <a:highlight>
                  <a:srgbClr val="FFFFFF"/>
                </a:highlight>
              </a:rPr>
              <a:t>#complete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complete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AgglomerativeClustering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n_clusters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affinity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euclidean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linkage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'complete'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y_complete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complete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fit_predict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875F"/>
                </a:solidFill>
                <a:highlight>
                  <a:srgbClr val="FFFFFF"/>
                </a:highlight>
              </a:rPr>
              <a:t># </a:t>
            </a:r>
            <a:r>
              <a:rPr lang="en-US" altLang="zh-TW" dirty="0" err="1">
                <a:solidFill>
                  <a:srgbClr val="87875F"/>
                </a:solidFill>
                <a:highlight>
                  <a:srgbClr val="FFFFFF"/>
                </a:highlight>
              </a:rPr>
              <a:t>kmeans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n_clusters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init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'k-means++'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random_state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42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fit_predict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est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title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zip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([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y_ward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y_complete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'ward'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'complete'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]):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title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metrics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silhouette_score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est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342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各種分群方法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://scikit-learn.org/stable/_images/sphx_glr_plot_cluster_comparison_00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91" y="1713850"/>
            <a:ext cx="7735599" cy="386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128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421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文字分群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1599-7836-4A51-A5A2-5DCA85FFB41C}" type="slidenum">
              <a:rPr lang="zh-TW" altLang="en-US" smtClean="0"/>
              <a:pPr/>
              <a:t>129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275022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機器學習與</a:t>
            </a:r>
            <a:r>
              <a:rPr lang="en-US" altLang="zh-TW" cap="none" dirty="0" smtClean="0">
                <a:latin typeface="Arial" charset="0"/>
                <a:cs typeface="Arial" charset="0"/>
              </a:rPr>
              <a:t>Python</a:t>
            </a:r>
            <a:r>
              <a:rPr lang="zh-TW" altLang="en-US" cap="none" dirty="0">
                <a:latin typeface="Arial" charset="0"/>
                <a:cs typeface="Arial" charset="0"/>
              </a:rPr>
              <a:t>語</a:t>
            </a:r>
            <a:r>
              <a:rPr lang="zh-TW" altLang="en-US" cap="none" dirty="0" smtClean="0">
                <a:latin typeface="Arial" charset="0"/>
                <a:cs typeface="Arial" charset="0"/>
              </a:rPr>
              <a:t>言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1599-7836-4A51-A5A2-5DCA85FFB41C}" type="slidenum">
              <a:rPr lang="zh-TW" altLang="en-US" smtClean="0"/>
              <a:pPr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731395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64185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400" dirty="0" smtClean="0">
                <a:latin typeface="微軟正黑體" pitchFamily="34" charset="-120"/>
              </a:rPr>
              <a:t>使用</a:t>
            </a:r>
            <a:r>
              <a:rPr lang="en-US" altLang="zh-CN" sz="2400" dirty="0" smtClean="0">
                <a:latin typeface="微軟正黑體" pitchFamily="34" charset="-120"/>
              </a:rPr>
              <a:t>TF-IDF</a:t>
            </a:r>
            <a:r>
              <a:rPr lang="zh-CN" altLang="en-US" sz="2400" dirty="0" smtClean="0">
                <a:latin typeface="微軟正黑體" pitchFamily="34" charset="-120"/>
              </a:rPr>
              <a:t>演算法，找出兩篇文章的關鍵字</a:t>
            </a:r>
            <a:endParaRPr lang="en-US" altLang="zh-CN" sz="2400" dirty="0" smtClean="0">
              <a:latin typeface="微軟正黑體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zh-CN" altLang="en-US" sz="2400" dirty="0" smtClean="0">
              <a:latin typeface="微軟正黑體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 smtClean="0">
                <a:latin typeface="微軟正黑體" pitchFamily="34" charset="-120"/>
              </a:rPr>
              <a:t>每篇文章各取出若干個關鍵字（比如</a:t>
            </a:r>
            <a:r>
              <a:rPr lang="en-US" altLang="zh-CN" sz="2400" dirty="0" smtClean="0">
                <a:latin typeface="微軟正黑體" pitchFamily="34" charset="-120"/>
              </a:rPr>
              <a:t>20</a:t>
            </a:r>
            <a:r>
              <a:rPr lang="zh-CN" altLang="en-US" sz="2400" dirty="0" smtClean="0">
                <a:latin typeface="微軟正黑體" pitchFamily="34" charset="-120"/>
              </a:rPr>
              <a:t>個），合併成一個集合，計算每篇文章對於這個集合中的詞的詞頻</a:t>
            </a:r>
            <a:endParaRPr lang="en-US" altLang="zh-CN" sz="2400" dirty="0" smtClean="0">
              <a:latin typeface="微軟正黑體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zh-CN" altLang="en-US" sz="2400" dirty="0" smtClean="0">
              <a:latin typeface="微軟正黑體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 smtClean="0">
                <a:latin typeface="微軟正黑體" pitchFamily="34" charset="-120"/>
              </a:rPr>
              <a:t>生成兩篇文章各自的詞頻向量</a:t>
            </a:r>
            <a:endParaRPr lang="en-US" altLang="zh-CN" sz="2400" dirty="0" smtClean="0">
              <a:latin typeface="微軟正黑體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zh-CN" altLang="en-US" sz="2400" dirty="0" smtClean="0">
              <a:latin typeface="微軟正黑體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 smtClean="0">
                <a:latin typeface="微軟正黑體" pitchFamily="34" charset="-120"/>
              </a:rPr>
              <a:t>計算兩個向量的余弦相似度，值越大就表示越相似。</a:t>
            </a:r>
            <a:endParaRPr lang="zh-CN" altLang="en-US" sz="2400" dirty="0">
              <a:latin typeface="微軟正黑體" pitchFamily="34" charset="-120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文章相關的</a:t>
            </a:r>
            <a:r>
              <a:rPr lang="zh-TW" altLang="en-US" dirty="0"/>
              <a:t>相似度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81750"/>
            <a:ext cx="2133600" cy="365125"/>
          </a:xfrm>
        </p:spPr>
        <p:txBody>
          <a:bodyPr/>
          <a:lstStyle/>
          <a:p>
            <a:fld id="{82A3E47B-88B2-428F-8C7C-05B0F9CA9DF6}" type="slidenum">
              <a:rPr lang="zh-TW" altLang="en-US" smtClean="0"/>
              <a:pPr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35830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Euclidean Distance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Cosine Distance</a:t>
            </a:r>
            <a:endParaRPr lang="zh-TW" altLang="en-US" dirty="0"/>
          </a:p>
        </p:txBody>
      </p:sp>
      <p:pic>
        <p:nvPicPr>
          <p:cNvPr id="2050" name="Picture 2" descr="http://my.csdn.net/uploads/201207/20/1342750799_96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95656"/>
            <a:ext cx="4194113" cy="429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單箭頭接點 4"/>
          <p:cNvCxnSpPr/>
          <p:nvPr/>
        </p:nvCxnSpPr>
        <p:spPr>
          <a:xfrm flipV="1">
            <a:off x="4283968" y="2132856"/>
            <a:ext cx="648072" cy="50405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H="1" flipV="1">
            <a:off x="1043608" y="2384884"/>
            <a:ext cx="432048" cy="65645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5237721" y="2713112"/>
            <a:ext cx="3294719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計算相對向量距離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而非絕對距離</a:t>
            </a:r>
          </a:p>
        </p:txBody>
      </p:sp>
      <p:sp>
        <p:nvSpPr>
          <p:cNvPr id="9" name="橢圓 8"/>
          <p:cNvSpPr/>
          <p:nvPr/>
        </p:nvSpPr>
        <p:spPr>
          <a:xfrm>
            <a:off x="827584" y="2132856"/>
            <a:ext cx="216024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4932040" y="1844824"/>
            <a:ext cx="305681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/>
          <p:cNvCxnSpPr>
            <a:stCxn id="9" idx="2"/>
            <a:endCxn id="10" idx="1"/>
          </p:cNvCxnSpPr>
          <p:nvPr/>
        </p:nvCxnSpPr>
        <p:spPr>
          <a:xfrm flipV="1">
            <a:off x="827584" y="1887005"/>
            <a:ext cx="4149222" cy="371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2675835" y="1517673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New_dist</a:t>
            </a:r>
            <a:r>
              <a:rPr lang="en-US" altLang="zh-TW" dirty="0" smtClean="0"/>
              <a:t> (</a:t>
            </a:r>
            <a:r>
              <a:rPr lang="en-US" altLang="zh-TW" dirty="0" err="1" smtClean="0"/>
              <a:t>ab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131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25380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dirty="0" smtClean="0"/>
              <a:t>句子</a:t>
            </a:r>
            <a:r>
              <a:rPr lang="en-US" altLang="zh-CN" sz="2000" dirty="0"/>
              <a:t>A</a:t>
            </a:r>
            <a:r>
              <a:rPr lang="zh-CN" altLang="en-US" sz="2000" dirty="0"/>
              <a:t>：我 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，喜歡 </a:t>
            </a:r>
            <a:r>
              <a:rPr lang="en-US" altLang="zh-CN" sz="2000" dirty="0" smtClean="0"/>
              <a:t>2</a:t>
            </a:r>
            <a:r>
              <a:rPr lang="zh-CN" altLang="en-US" sz="2000" dirty="0"/>
              <a:t>，看 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，電視 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，電影 </a:t>
            </a:r>
            <a:r>
              <a:rPr lang="en-US" altLang="zh-CN" sz="2000" dirty="0" smtClean="0"/>
              <a:t>1</a:t>
            </a:r>
            <a:r>
              <a:rPr lang="zh-CN" altLang="en-US" sz="2000" dirty="0"/>
              <a:t>，不 </a:t>
            </a:r>
            <a:r>
              <a:rPr lang="en-US" altLang="zh-CN" sz="2000" dirty="0"/>
              <a:t>1</a:t>
            </a:r>
            <a:r>
              <a:rPr lang="zh-CN" altLang="en-US" sz="2000" dirty="0"/>
              <a:t>，也 </a:t>
            </a:r>
            <a:r>
              <a:rPr lang="en-US" altLang="zh-CN" sz="2000" dirty="0"/>
              <a:t>0</a:t>
            </a:r>
            <a:r>
              <a:rPr lang="zh-CN" altLang="en-US" sz="2000" dirty="0"/>
              <a:t>。</a:t>
            </a:r>
          </a:p>
          <a:p>
            <a:pPr marL="0" indent="0">
              <a:buNone/>
            </a:pPr>
            <a:r>
              <a:rPr lang="zh-CN" altLang="en-US" sz="2000" dirty="0" smtClean="0"/>
              <a:t>句子</a:t>
            </a:r>
            <a:r>
              <a:rPr lang="en-US" altLang="zh-CN" sz="2000" dirty="0"/>
              <a:t>B</a:t>
            </a:r>
            <a:r>
              <a:rPr lang="zh-CN" altLang="en-US" sz="2000" dirty="0"/>
              <a:t>：我 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，喜歡 </a:t>
            </a:r>
            <a:r>
              <a:rPr lang="en-US" altLang="zh-CN" sz="2000" dirty="0" smtClean="0"/>
              <a:t>2</a:t>
            </a:r>
            <a:r>
              <a:rPr lang="zh-CN" altLang="en-US" sz="2000" dirty="0"/>
              <a:t>，看 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，電視 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，電影 </a:t>
            </a:r>
            <a:r>
              <a:rPr lang="en-US" altLang="zh-CN" sz="2000" dirty="0" smtClean="0"/>
              <a:t>1</a:t>
            </a:r>
            <a:r>
              <a:rPr lang="zh-CN" altLang="en-US" sz="2000" dirty="0"/>
              <a:t>，不 </a:t>
            </a:r>
            <a:r>
              <a:rPr lang="en-US" altLang="zh-CN" sz="2000" dirty="0"/>
              <a:t>2</a:t>
            </a:r>
            <a:r>
              <a:rPr lang="zh-CN" altLang="en-US" sz="2000" dirty="0"/>
              <a:t>，也 </a:t>
            </a:r>
            <a:r>
              <a:rPr lang="en-US" altLang="zh-CN" sz="2000" dirty="0"/>
              <a:t>1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0" indent="0">
              <a:buNone/>
            </a:pPr>
            <a:endParaRPr lang="zh-CN" altLang="en-US" sz="2000" dirty="0"/>
          </a:p>
          <a:p>
            <a:pPr marL="0" indent="0">
              <a:buNone/>
            </a:pPr>
            <a:r>
              <a:rPr lang="zh-TW" altLang="en-US" sz="2000" dirty="0" smtClean="0"/>
              <a:t>句子</a:t>
            </a:r>
            <a:r>
              <a:rPr lang="en-US" altLang="zh-TW" sz="2000" dirty="0"/>
              <a:t>A</a:t>
            </a:r>
            <a:r>
              <a:rPr lang="zh-TW" altLang="en-US" sz="2000" dirty="0"/>
              <a:t>：</a:t>
            </a:r>
            <a:r>
              <a:rPr lang="en-US" altLang="zh-TW" sz="2000" dirty="0"/>
              <a:t>[1, 2, 2, 1, 1, 1, 0]</a:t>
            </a:r>
          </a:p>
          <a:p>
            <a:pPr marL="0" indent="0">
              <a:buNone/>
            </a:pPr>
            <a:r>
              <a:rPr lang="zh-TW" altLang="en-US" sz="2000" dirty="0" smtClean="0"/>
              <a:t>句子</a:t>
            </a:r>
            <a:r>
              <a:rPr lang="en-US" altLang="zh-TW" sz="2000" dirty="0"/>
              <a:t>B</a:t>
            </a:r>
            <a:r>
              <a:rPr lang="zh-TW" altLang="en-US" sz="2000" dirty="0"/>
              <a:t>：</a:t>
            </a:r>
            <a:r>
              <a:rPr lang="en-US" altLang="zh-TW" sz="2000" dirty="0"/>
              <a:t>[1, 2, 2, 1, 1, 2, 1</a:t>
            </a:r>
            <a:r>
              <a:rPr lang="en-US" altLang="zh-TW" sz="2000" dirty="0" smtClean="0"/>
              <a:t>]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實際範例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587455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計算 </a:t>
            </a:r>
            <a:r>
              <a:rPr lang="en-US" altLang="zh-TW" dirty="0" smtClean="0"/>
              <a:t>Cosine </a:t>
            </a:r>
            <a:r>
              <a:rPr lang="en-US" altLang="zh-TW" dirty="0"/>
              <a:t>Distance</a:t>
            </a:r>
            <a:endParaRPr lang="zh-TW" altLang="en-US" dirty="0"/>
          </a:p>
        </p:txBody>
      </p:sp>
      <p:pic>
        <p:nvPicPr>
          <p:cNvPr id="3074" name="Picture 2" descr="http://image.beekka.com/blog/201303/bg2013032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74" y="1484784"/>
            <a:ext cx="2808312" cy="201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mage.beekka.com/blog/201303/bg20130320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59" y="1769393"/>
            <a:ext cx="4333875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image.beekka.com/blog/201303/bg201303200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621" y="4299760"/>
            <a:ext cx="516255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image.beekka.com/blog/201303/bg201303200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53764"/>
            <a:ext cx="3571205" cy="228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133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50655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計算</a:t>
            </a:r>
            <a:r>
              <a:rPr lang="en-US" altLang="zh-TW" dirty="0" smtClean="0"/>
              <a:t>Cosine Similarity</a:t>
            </a:r>
            <a:endParaRPr lang="zh-TW" altLang="en-US" dirty="0"/>
          </a:p>
        </p:txBody>
      </p:sp>
      <p:pic>
        <p:nvPicPr>
          <p:cNvPr id="4098" name="Picture 2" descr="http://image.beekka.com/blog/201303/bg20130320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60" y="1580915"/>
            <a:ext cx="4104456" cy="172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mage.beekka.com/blog/201303/bg20130320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60" y="3625300"/>
            <a:ext cx="7920880" cy="239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436096" y="1984069"/>
            <a:ext cx="2826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zh-TW" altLang="en-US" dirty="0"/>
              <a:t>句子</a:t>
            </a:r>
            <a:r>
              <a:rPr lang="en-US" altLang="zh-TW" dirty="0"/>
              <a:t>A</a:t>
            </a:r>
            <a:r>
              <a:rPr lang="zh-TW" altLang="en-US" dirty="0"/>
              <a:t>：</a:t>
            </a:r>
            <a:r>
              <a:rPr lang="en-US" altLang="zh-TW" dirty="0"/>
              <a:t>[1, 2, 2, 1, 1, 1, 0]</a:t>
            </a:r>
          </a:p>
          <a:p>
            <a:pPr marL="0" indent="0">
              <a:buNone/>
            </a:pPr>
            <a:r>
              <a:rPr lang="zh-TW" altLang="en-US" dirty="0"/>
              <a:t>句子</a:t>
            </a:r>
            <a:r>
              <a:rPr lang="en-US" altLang="zh-TW" dirty="0"/>
              <a:t>B</a:t>
            </a:r>
            <a:r>
              <a:rPr lang="zh-TW" altLang="en-US" dirty="0"/>
              <a:t>：</a:t>
            </a:r>
            <a:r>
              <a:rPr lang="en-US" altLang="zh-TW" dirty="0"/>
              <a:t>[1, 2, 2, 1, 1, 2, 1]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134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171854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400" dirty="0" smtClean="0">
                <a:latin typeface="微軟正黑體" pitchFamily="34" charset="-120"/>
              </a:rPr>
              <a:t>從新聞中找出文章主題</a:t>
            </a:r>
            <a:endParaRPr lang="zh-TW" altLang="en-US" sz="2400" dirty="0">
              <a:latin typeface="微軟正黑體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文章分</a:t>
            </a:r>
            <a:r>
              <a:rPr lang="zh-TW" altLang="en-US" dirty="0"/>
              <a:t>群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092776"/>
            <a:ext cx="4968552" cy="342492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135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364088" y="5459527"/>
            <a:ext cx="3456384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1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請參照</a:t>
            </a:r>
            <a:r>
              <a:rPr lang="en-US" altLang="zh-TW" sz="2100" dirty="0" err="1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text_clustering.ipynb</a:t>
            </a:r>
            <a:endParaRPr lang="zh-TW" altLang="en-US" sz="21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1580791"/>
      </p:ext>
    </p:extLst>
  </p:cSld>
  <p:clrMapOvr>
    <a:masterClrMapping/>
  </p:clrMapOvr>
  <p:transition spd="slow">
    <p:pull dir="r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59A88-FC47-430C-AD16-62CD555985CC}" type="slidenum">
              <a:rPr lang="zh-TW" altLang="en-US" smtClean="0"/>
              <a:pPr/>
              <a:t>136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795879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補充資料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1599-7836-4A51-A5A2-5DCA85FFB41C}" type="slidenum">
              <a:rPr lang="zh-TW" altLang="en-US" smtClean="0"/>
              <a:pPr/>
              <a:t>137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006655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類神經網路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8" name="Picture 4" descr="http://1.bp.blogspot.com/-bxGZWcI-2Hg/VWv83W8xx_I/AAAAAAAAuXk/Mm9viT5Ams0/s1600/neuron_anatom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35" y="2254468"/>
            <a:ext cx="3857625" cy="190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297036" y="4646840"/>
            <a:ext cx="2291012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加總收集到的訊號</a:t>
            </a:r>
          </a:p>
          <a:p>
            <a:pPr marL="257175" indent="-257175">
              <a:buFont typeface="+mj-lt"/>
              <a:buAutoNum type="arabicPeriod"/>
            </a:pP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非線性轉換</a:t>
            </a:r>
          </a:p>
          <a:p>
            <a:pPr marL="257175" indent="-257175">
              <a:buFont typeface="+mj-lt"/>
              <a:buAutoNum type="arabicPeriod"/>
            </a:pP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產生一個新的信號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542" y="2263681"/>
            <a:ext cx="4457702" cy="18910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138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742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63" y="2221048"/>
            <a:ext cx="7465219" cy="319325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神經元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91102" y="1945656"/>
            <a:ext cx="2296706" cy="391834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77184" y="5021254"/>
            <a:ext cx="2324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accent5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來自同一個觀察的獨立變數</a:t>
            </a:r>
            <a:endParaRPr lang="en-US" altLang="zh-TW" dirty="0">
              <a:solidFill>
                <a:schemeClr val="accent5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accent5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必須要標準化</a:t>
            </a:r>
            <a:endParaRPr lang="zh-TW" altLang="en-US" dirty="0">
              <a:solidFill>
                <a:schemeClr val="accent5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67128" y="2339052"/>
            <a:ext cx="2253343" cy="29572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274344" y="4396050"/>
            <a:ext cx="1685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rgbClr val="C0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連續型數字</a:t>
            </a:r>
            <a:endParaRPr lang="en-US" altLang="zh-TW" dirty="0">
              <a:solidFill>
                <a:srgbClr val="C0000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C0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Binary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rgbClr val="C0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類別資料</a:t>
            </a:r>
            <a:endParaRPr lang="zh-TW" altLang="en-US" dirty="0">
              <a:solidFill>
                <a:srgbClr val="C0000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565165" y="4534549"/>
            <a:ext cx="1703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6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Activation Function</a:t>
            </a:r>
            <a:endParaRPr lang="zh-TW" altLang="en-US" dirty="0">
              <a:solidFill>
                <a:schemeClr val="accent6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139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952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機器學習的目的是：歸納（</a:t>
            </a:r>
            <a:r>
              <a:rPr lang="en-US" altLang="zh-TW" sz="2400" dirty="0"/>
              <a:t>Induction</a:t>
            </a:r>
            <a:r>
              <a:rPr lang="zh-TW" altLang="en-US" sz="2400" dirty="0"/>
              <a:t>）</a:t>
            </a:r>
          </a:p>
          <a:p>
            <a:pPr marL="400050" lvl="1" indent="0">
              <a:buNone/>
            </a:pPr>
            <a:r>
              <a:rPr lang="zh-TW" altLang="en-US" sz="2000" dirty="0"/>
              <a:t>從詳細事實到一般通論</a:t>
            </a:r>
          </a:p>
          <a:p>
            <a:endParaRPr lang="zh-TW" altLang="en-US" sz="1000" dirty="0"/>
          </a:p>
          <a:p>
            <a:pPr marL="0" indent="0">
              <a:buNone/>
            </a:pPr>
            <a:r>
              <a:rPr lang="en-US" altLang="zh-TW" sz="2400" dirty="0"/>
              <a:t>A computer program is said to learn from experience E with respect to some task T and some performance measure P, if its performance on T, as measured by P, improves with experience E</a:t>
            </a:r>
          </a:p>
          <a:p>
            <a:pPr marL="0" indent="0">
              <a:buNone/>
            </a:pPr>
            <a:r>
              <a:rPr lang="en-US" altLang="zh-TW" sz="2400" dirty="0"/>
              <a:t>-- Tom Mitchell (1998)</a:t>
            </a:r>
          </a:p>
          <a:p>
            <a:endParaRPr lang="en-US" altLang="zh-TW" sz="1100" dirty="0"/>
          </a:p>
          <a:p>
            <a:r>
              <a:rPr lang="zh-TW" altLang="en-US" sz="2400" dirty="0"/>
              <a:t>找出有效的預測模型</a:t>
            </a:r>
          </a:p>
          <a:p>
            <a:pPr marL="400050" lvl="1" indent="0">
              <a:buNone/>
            </a:pPr>
            <a:r>
              <a:rPr lang="zh-TW" altLang="en-US" sz="2000" dirty="0"/>
              <a:t>一開始都從一個簡單的模型開始</a:t>
            </a:r>
          </a:p>
          <a:p>
            <a:pPr marL="400050" lvl="1" indent="0">
              <a:buNone/>
            </a:pPr>
            <a:r>
              <a:rPr lang="zh-TW" altLang="en-US" sz="2000" dirty="0"/>
              <a:t>藉由</a:t>
            </a:r>
            <a:r>
              <a:rPr lang="zh-TW" altLang="en-US" sz="2000" dirty="0" smtClean="0"/>
              <a:t>不斷餵入</a:t>
            </a:r>
            <a:r>
              <a:rPr lang="zh-TW" altLang="en-US" sz="2000" dirty="0"/>
              <a:t>訓練資料，修改模型</a:t>
            </a:r>
          </a:p>
          <a:p>
            <a:pPr marL="400050" lvl="1" indent="0">
              <a:buNone/>
            </a:pPr>
            <a:r>
              <a:rPr lang="zh-TW" altLang="en-US" sz="2000" dirty="0"/>
              <a:t>不斷提升預測</a:t>
            </a:r>
            <a:r>
              <a:rPr lang="zh-TW" altLang="en-US" sz="2000" dirty="0" smtClean="0"/>
              <a:t>績效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機器學習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20688" y="2348880"/>
            <a:ext cx="8266112" cy="20882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74712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激勵函數</a:t>
            </a:r>
            <a:r>
              <a:rPr lang="en-US" altLang="zh-TW" dirty="0" smtClean="0"/>
              <a:t>(</a:t>
            </a:r>
            <a:r>
              <a:rPr lang="en-US" altLang="zh-TW" dirty="0" smtClean="0"/>
              <a:t>Activation Function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60" y="1914525"/>
            <a:ext cx="3295803" cy="17323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620" y="1685925"/>
            <a:ext cx="3852640" cy="218955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29" y="3991081"/>
            <a:ext cx="3633734" cy="200966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563" y="4116532"/>
            <a:ext cx="3484457" cy="1809316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140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930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激勵函數</a:t>
            </a:r>
            <a:r>
              <a:rPr lang="en-US" altLang="zh-TW" dirty="0" smtClean="0"/>
              <a:t>(</a:t>
            </a:r>
            <a:r>
              <a:rPr lang="en-US" altLang="zh-TW" dirty="0" smtClean="0"/>
              <a:t>Activation Function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26" y="2152650"/>
            <a:ext cx="6858000" cy="342900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141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01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兩層神經網路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85" y="1883243"/>
            <a:ext cx="6365081" cy="352901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142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59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三層神經網路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57" y="1833778"/>
            <a:ext cx="6002429" cy="383554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143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00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類神經網路如何運作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85" y="1839516"/>
            <a:ext cx="7565231" cy="317896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144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60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如何根據資料調整權重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76" y="2101128"/>
            <a:ext cx="7465219" cy="309324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145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600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Gradient Descent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44" y="2457450"/>
            <a:ext cx="5211554" cy="2489596"/>
          </a:xfrm>
          <a:prstGeom prst="rect">
            <a:avLst/>
          </a:prstGeom>
        </p:spPr>
      </p:pic>
      <p:sp>
        <p:nvSpPr>
          <p:cNvPr id="5" name="向下箭號 4"/>
          <p:cNvSpPr/>
          <p:nvPr/>
        </p:nvSpPr>
        <p:spPr>
          <a:xfrm rot="1786912">
            <a:off x="4149086" y="3615093"/>
            <a:ext cx="348343" cy="420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398" y="2038323"/>
            <a:ext cx="3178969" cy="303609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393371" y="1871804"/>
            <a:ext cx="2069797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1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透過偏微分方式</a:t>
            </a:r>
            <a:endParaRPr lang="en-US" altLang="zh-TW" sz="21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sz="21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找到最佳點</a:t>
            </a:r>
            <a:endParaRPr lang="zh-TW" altLang="en-US" sz="21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146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941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Local Minima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490"/>
            <a:ext cx="4495800" cy="223922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528" y="2530558"/>
            <a:ext cx="3985160" cy="2234383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147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765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Stochastic Gradient Descent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          Batch Gradient Descent                  Stochastic Gradient Descent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06" y="2773136"/>
            <a:ext cx="8446970" cy="162113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148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98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類神經網路如何運作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85" y="1839516"/>
            <a:ext cx="7565231" cy="317896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149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569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機器學習步驟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-14060" y="620688"/>
            <a:ext cx="9084176" cy="5271373"/>
            <a:chOff x="831226" y="1895324"/>
            <a:chExt cx="9338008" cy="5418667"/>
          </a:xfrm>
        </p:grpSpPr>
        <p:graphicFrame>
          <p:nvGraphicFramePr>
            <p:cNvPr id="6" name="資料庫圖表 5"/>
            <p:cNvGraphicFramePr/>
            <p:nvPr>
              <p:extLst>
                <p:ext uri="{D42A27DB-BD31-4B8C-83A1-F6EECF244321}">
                  <p14:modId xmlns:p14="http://schemas.microsoft.com/office/powerpoint/2010/main" val="1865489862"/>
                </p:ext>
              </p:extLst>
            </p:nvPr>
          </p:nvGraphicFramePr>
          <p:xfrm>
            <a:off x="2041234" y="1895324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弧形箭號 (上彎) 6"/>
            <p:cNvSpPr/>
            <p:nvPr/>
          </p:nvSpPr>
          <p:spPr>
            <a:xfrm flipH="1">
              <a:off x="6241142" y="5123543"/>
              <a:ext cx="1190172" cy="53702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935981" y="5795220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反覆訓練與驗證</a:t>
              </a:r>
              <a:endParaRPr kumimoji="1"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  <p:pic>
          <p:nvPicPr>
            <p:cNvPr id="9" name="Picture 2" descr="https://blog.siftscience.com/wp-content/uploads/2015/12/img-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226" y="4152704"/>
              <a:ext cx="1067111" cy="90390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弧形箭號 (上彎) 9"/>
            <p:cNvSpPr/>
            <p:nvPr/>
          </p:nvSpPr>
          <p:spPr>
            <a:xfrm flipH="1">
              <a:off x="1228921" y="5173508"/>
              <a:ext cx="8002163" cy="136880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-14060" y="224132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使用者行為</a:t>
            </a:r>
            <a:endParaRPr kumimoji="1"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163407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讀取數位資料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datasets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load_digits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matplotlib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pyplot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neural_network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MLPClassifier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preprocessing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StandardScaler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numpy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np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digits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load_digits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150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793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繪製數位資料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500" dirty="0">
                <a:solidFill>
                  <a:srgbClr val="000087"/>
                </a:solidFill>
                <a:highlight>
                  <a:srgbClr val="FFFFFF"/>
                </a:highlight>
              </a:rPr>
              <a:t>fig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5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figure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figsize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8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8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15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fig</a:t>
            </a:r>
            <a:r>
              <a:rPr lang="en-US" altLang="zh-TW" sz="15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subplots_adjust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500" dirty="0">
                <a:solidFill>
                  <a:srgbClr val="000087"/>
                </a:solidFill>
                <a:highlight>
                  <a:srgbClr val="FFFFFF"/>
                </a:highlight>
              </a:rPr>
              <a:t>left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0087"/>
                </a:solidFill>
                <a:highlight>
                  <a:srgbClr val="FFFFFF"/>
                </a:highlight>
              </a:rPr>
              <a:t>right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0087"/>
                </a:solidFill>
                <a:highlight>
                  <a:srgbClr val="FFFFFF"/>
                </a:highlight>
              </a:rPr>
              <a:t>bottom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0087"/>
                </a:solidFill>
                <a:highlight>
                  <a:srgbClr val="FFFFFF"/>
                </a:highlight>
              </a:rPr>
              <a:t>top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hspace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0.05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wspace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0.05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5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5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i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0087"/>
                </a:solidFill>
                <a:highlight>
                  <a:srgbClr val="FFFFFF"/>
                </a:highlight>
              </a:rPr>
              <a:t>range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36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sz="15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500" dirty="0">
                <a:solidFill>
                  <a:srgbClr val="000087"/>
                </a:solidFill>
                <a:highlight>
                  <a:srgbClr val="FFFFFF"/>
                </a:highlight>
              </a:rPr>
              <a:t>ax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fig</a:t>
            </a:r>
            <a:r>
              <a:rPr lang="en-US" altLang="zh-TW" sz="15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add_subplot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6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6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0087"/>
                </a:solidFill>
                <a:highlight>
                  <a:srgbClr val="FFFFFF"/>
                </a:highlight>
              </a:rPr>
              <a:t>i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xticks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=[],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yticks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=[])</a:t>
            </a:r>
            <a:endParaRPr lang="en-US" altLang="zh-TW" sz="15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ax</a:t>
            </a:r>
            <a:r>
              <a:rPr lang="en-US" altLang="zh-TW" sz="15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imshow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digits</a:t>
            </a:r>
            <a:r>
              <a:rPr lang="en-US" altLang="zh-TW" sz="15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images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i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cmap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5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cm</a:t>
            </a:r>
            <a:r>
              <a:rPr lang="en-US" altLang="zh-TW" sz="15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binary</a:t>
            </a:r>
            <a:r>
              <a:rPr lang="en-US" altLang="zh-TW" sz="1500" dirty="0" err="1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interpolation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500" dirty="0">
                <a:solidFill>
                  <a:srgbClr val="005F5F"/>
                </a:solidFill>
                <a:highlight>
                  <a:srgbClr val="FFFFFF"/>
                </a:highlight>
              </a:rPr>
              <a:t>'nearest'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5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ax</a:t>
            </a:r>
            <a:r>
              <a:rPr lang="en-US" altLang="zh-TW" sz="15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7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str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digits</a:t>
            </a:r>
            <a:r>
              <a:rPr lang="en-US" altLang="zh-TW" sz="15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target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i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]),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0087"/>
                </a:solidFill>
                <a:highlight>
                  <a:srgbClr val="FFFFFF"/>
                </a:highlight>
              </a:rPr>
              <a:t>color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500" dirty="0">
                <a:solidFill>
                  <a:srgbClr val="005F5F"/>
                </a:solidFill>
                <a:highlight>
                  <a:srgbClr val="FFFFFF"/>
                </a:highlight>
              </a:rPr>
              <a:t>"red"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fontsize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20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15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134" y="3551497"/>
            <a:ext cx="2443674" cy="2449253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151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277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變更數位資料的尺度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scaler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StandardScaler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scaler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digits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X_scaled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scaler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transform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digits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152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11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MLPClassifier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mlp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MLPClassifier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hidden_layer_sizes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activation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'logistic'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max_iter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mlp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X_scaled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digits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target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153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544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產生預測結果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500" dirty="0">
                <a:solidFill>
                  <a:srgbClr val="000087"/>
                </a:solidFill>
                <a:highlight>
                  <a:srgbClr val="FFFFFF"/>
                </a:highlight>
              </a:rPr>
              <a:t>predicted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mlp</a:t>
            </a:r>
            <a:r>
              <a:rPr lang="en-US" altLang="zh-TW" sz="15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predict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X_scaled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5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500" dirty="0">
                <a:solidFill>
                  <a:srgbClr val="000087"/>
                </a:solidFill>
                <a:highlight>
                  <a:srgbClr val="FFFFFF"/>
                </a:highlight>
              </a:rPr>
              <a:t>fig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5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figure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figsize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8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8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15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fig</a:t>
            </a:r>
            <a:r>
              <a:rPr lang="en-US" altLang="zh-TW" sz="15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subplots_adjust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500" dirty="0">
                <a:solidFill>
                  <a:srgbClr val="000087"/>
                </a:solidFill>
                <a:highlight>
                  <a:srgbClr val="FFFFFF"/>
                </a:highlight>
              </a:rPr>
              <a:t>left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0087"/>
                </a:solidFill>
                <a:highlight>
                  <a:srgbClr val="FFFFFF"/>
                </a:highlight>
              </a:rPr>
              <a:t>right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0087"/>
                </a:solidFill>
                <a:highlight>
                  <a:srgbClr val="FFFFFF"/>
                </a:highlight>
              </a:rPr>
              <a:t>bottom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0087"/>
                </a:solidFill>
                <a:highlight>
                  <a:srgbClr val="FFFFFF"/>
                </a:highlight>
              </a:rPr>
              <a:t>top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hspace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0.05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wspace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0.05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5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5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i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0087"/>
                </a:solidFill>
                <a:highlight>
                  <a:srgbClr val="FFFFFF"/>
                </a:highlight>
              </a:rPr>
              <a:t>range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36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sz="15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500" dirty="0">
                <a:solidFill>
                  <a:srgbClr val="000087"/>
                </a:solidFill>
                <a:highlight>
                  <a:srgbClr val="FFFFFF"/>
                </a:highlight>
              </a:rPr>
              <a:t>ax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fig</a:t>
            </a:r>
            <a:r>
              <a:rPr lang="en-US" altLang="zh-TW" sz="15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add_subplot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6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6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0087"/>
                </a:solidFill>
                <a:highlight>
                  <a:srgbClr val="FFFFFF"/>
                </a:highlight>
              </a:rPr>
              <a:t>i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xticks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=[],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yticks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=[])</a:t>
            </a:r>
            <a:endParaRPr lang="en-US" altLang="zh-TW" sz="15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ax</a:t>
            </a:r>
            <a:r>
              <a:rPr lang="en-US" altLang="zh-TW" sz="15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imshow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digits</a:t>
            </a:r>
            <a:r>
              <a:rPr lang="en-US" altLang="zh-TW" sz="15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images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i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cmap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5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cm</a:t>
            </a:r>
            <a:r>
              <a:rPr lang="en-US" altLang="zh-TW" sz="15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binary</a:t>
            </a:r>
            <a:r>
              <a:rPr lang="en-US" altLang="zh-TW" sz="1500" dirty="0" err="1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interpolation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500" dirty="0">
                <a:solidFill>
                  <a:srgbClr val="005F5F"/>
                </a:solidFill>
                <a:highlight>
                  <a:srgbClr val="FFFFFF"/>
                </a:highlight>
              </a:rPr>
              <a:t>'nearest'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5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ax</a:t>
            </a:r>
            <a:r>
              <a:rPr lang="en-US" altLang="zh-TW" sz="15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7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str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500" dirty="0">
                <a:solidFill>
                  <a:srgbClr val="005F5F"/>
                </a:solidFill>
                <a:highlight>
                  <a:srgbClr val="FFFFFF"/>
                </a:highlight>
              </a:rPr>
              <a:t>'{}-{}'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500" dirty="0">
                <a:solidFill>
                  <a:srgbClr val="000087"/>
                </a:solidFill>
                <a:highlight>
                  <a:srgbClr val="FFFFFF"/>
                </a:highlight>
              </a:rPr>
              <a:t>format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digits</a:t>
            </a:r>
            <a:r>
              <a:rPr lang="en-US" altLang="zh-TW" sz="15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target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i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sz="1500" dirty="0">
                <a:solidFill>
                  <a:srgbClr val="000087"/>
                </a:solidFill>
                <a:highlight>
                  <a:srgbClr val="FFFFFF"/>
                </a:highlight>
              </a:rPr>
              <a:t>predicted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i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])),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0087"/>
                </a:solidFill>
                <a:highlight>
                  <a:srgbClr val="FFFFFF"/>
                </a:highlight>
              </a:rPr>
              <a:t>color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500" dirty="0">
                <a:solidFill>
                  <a:srgbClr val="005F5F"/>
                </a:solidFill>
                <a:highlight>
                  <a:srgbClr val="FFFFFF"/>
                </a:highlight>
              </a:rPr>
              <a:t>"red"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 err="1">
                <a:solidFill>
                  <a:srgbClr val="000087"/>
                </a:solidFill>
                <a:highlight>
                  <a:srgbClr val="FFFFFF"/>
                </a:highlight>
              </a:rPr>
              <a:t>fontsize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5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500" dirty="0">
                <a:solidFill>
                  <a:srgbClr val="005F00"/>
                </a:solidFill>
                <a:highlight>
                  <a:srgbClr val="FFFFFF"/>
                </a:highlight>
              </a:rPr>
              <a:t>20</a:t>
            </a:r>
            <a:r>
              <a:rPr lang="en-US" altLang="zh-TW" sz="15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15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969" y="3884884"/>
            <a:ext cx="2087337" cy="211586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154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294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集成機器學習 </a:t>
            </a:r>
            <a:r>
              <a:rPr lang="en-US" altLang="zh-CN" dirty="0" smtClean="0"/>
              <a:t>(</a:t>
            </a:r>
            <a:r>
              <a:rPr lang="en-US" altLang="zh-TW" dirty="0" smtClean="0"/>
              <a:t>Ensemble Learning)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550" y="2574099"/>
            <a:ext cx="3078342" cy="260139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296077" y="2105403"/>
            <a:ext cx="924164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Bagging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692283" y="2115310"/>
            <a:ext cx="100123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Boosting</a:t>
            </a:r>
            <a:endParaRPr lang="zh-TW" altLang="en-US" dirty="0"/>
          </a:p>
        </p:txBody>
      </p:sp>
      <p:pic>
        <p:nvPicPr>
          <p:cNvPr id="7" name="圖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55" y="2574099"/>
            <a:ext cx="2982037" cy="2382002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155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750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隨機森林 </a:t>
            </a:r>
            <a:r>
              <a:rPr lang="en-US" altLang="zh-TW" dirty="0" smtClean="0"/>
              <a:t>(</a:t>
            </a:r>
            <a:r>
              <a:rPr lang="en-US" altLang="zh-TW" dirty="0"/>
              <a:t>Random Forest)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 </a:t>
            </a:r>
            <a:r>
              <a:rPr lang="zh-TW" altLang="en-US" dirty="0" smtClean="0"/>
              <a:t>多少樹</a:t>
            </a:r>
            <a:r>
              <a:rPr lang="en-US" altLang="zh-TW" dirty="0" smtClean="0"/>
              <a:t>, </a:t>
            </a:r>
            <a:r>
              <a:rPr lang="en-US" altLang="zh-TW" dirty="0"/>
              <a:t>M </a:t>
            </a:r>
            <a:r>
              <a:rPr lang="zh-TW" altLang="en-US" dirty="0" smtClean="0"/>
              <a:t>多少個特徵</a:t>
            </a:r>
          </a:p>
          <a:p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198" y="2337149"/>
            <a:ext cx="3186354" cy="296222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156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330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err="1" smtClean="0"/>
              <a:t>RandomForest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ensemble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RandomForestClassifier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load_iris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[:,[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]]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target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RandomForestClassifier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n_estimators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criterion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"entropy"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plot_estimator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RandomForestClassifier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157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583678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比較不同</a:t>
            </a:r>
            <a:r>
              <a:rPr lang="en-US" altLang="zh-TW" dirty="0" smtClean="0"/>
              <a:t>Estimator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        Estimator: 1 </a:t>
            </a:r>
            <a:r>
              <a:rPr lang="en-US" altLang="zh-TW" dirty="0"/>
              <a:t> </a:t>
            </a:r>
            <a:r>
              <a:rPr lang="en-US" altLang="zh-TW" dirty="0" smtClean="0"/>
              <a:t>                        Estimator</a:t>
            </a:r>
            <a:r>
              <a:rPr lang="en-US" altLang="zh-TW" dirty="0"/>
              <a:t>: </a:t>
            </a:r>
            <a:r>
              <a:rPr lang="en-US" altLang="zh-TW" dirty="0" smtClean="0"/>
              <a:t>10                    Estimator</a:t>
            </a:r>
            <a:r>
              <a:rPr lang="en-US" altLang="zh-TW" dirty="0"/>
              <a:t>: </a:t>
            </a:r>
            <a:r>
              <a:rPr lang="en-US" altLang="zh-TW" dirty="0" smtClean="0"/>
              <a:t>100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" y="2676200"/>
            <a:ext cx="2800350" cy="20002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785" y="2676200"/>
            <a:ext cx="2857500" cy="20002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779" y="2619050"/>
            <a:ext cx="2814638" cy="2057400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158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761418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比較不同分類器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svm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SVC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linear_model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LogisticRegression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ensemble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RandomForestClassifier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tree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DecisionTreeClassifier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clf1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SVC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kernel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rbf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clf2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DecisionTreeClassifier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clf3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RandomForestClassifier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n_estimators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criterion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"entropy"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clf4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LogisticRegression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clf4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159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7625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監督式學習 </a:t>
            </a:r>
            <a:r>
              <a:rPr lang="en-US" altLang="zh-TW" dirty="0" smtClean="0"/>
              <a:t>(</a:t>
            </a:r>
            <a:r>
              <a:rPr lang="en-US" altLang="zh-TW" dirty="0"/>
              <a:t>Supervised Learning)</a:t>
            </a:r>
          </a:p>
          <a:p>
            <a:pPr lvl="1"/>
            <a:r>
              <a:rPr lang="zh-TW" altLang="en-US" dirty="0" smtClean="0"/>
              <a:t>回歸分析 </a:t>
            </a:r>
            <a:r>
              <a:rPr lang="en-US" altLang="zh-TW" dirty="0" smtClean="0"/>
              <a:t>(</a:t>
            </a:r>
            <a:r>
              <a:rPr lang="en-US" altLang="zh-TW" dirty="0"/>
              <a:t>Regression)</a:t>
            </a:r>
          </a:p>
          <a:p>
            <a:pPr lvl="1"/>
            <a:r>
              <a:rPr lang="zh-TW" altLang="en-US" dirty="0" smtClean="0"/>
              <a:t>分類問題 </a:t>
            </a:r>
            <a:r>
              <a:rPr lang="en-US" altLang="zh-TW" dirty="0" smtClean="0"/>
              <a:t>(</a:t>
            </a:r>
            <a:r>
              <a:rPr lang="en-US" altLang="zh-TW" dirty="0"/>
              <a:t>Classification)</a:t>
            </a:r>
          </a:p>
          <a:p>
            <a:endParaRPr lang="en-US" altLang="zh-TW" dirty="0"/>
          </a:p>
          <a:p>
            <a:r>
              <a:rPr lang="zh-TW" altLang="en-US" dirty="0" smtClean="0"/>
              <a:t>非監督式學習</a:t>
            </a:r>
            <a:r>
              <a:rPr lang="en-US" altLang="zh-TW" dirty="0"/>
              <a:t>	(Unsupervised Learning)</a:t>
            </a:r>
          </a:p>
          <a:p>
            <a:pPr lvl="1"/>
            <a:r>
              <a:rPr lang="zh-TW" altLang="en-US" dirty="0" smtClean="0"/>
              <a:t>降低維度 </a:t>
            </a:r>
            <a:r>
              <a:rPr lang="en-US" altLang="zh-TW" dirty="0" smtClean="0"/>
              <a:t>(</a:t>
            </a:r>
            <a:r>
              <a:rPr lang="en-US" altLang="zh-TW" dirty="0"/>
              <a:t>Dimension Reduction)</a:t>
            </a:r>
          </a:p>
          <a:p>
            <a:pPr lvl="1"/>
            <a:r>
              <a:rPr lang="zh-TW" altLang="en-US" dirty="0" smtClean="0"/>
              <a:t>分群問題 </a:t>
            </a:r>
            <a:r>
              <a:rPr lang="en-US" altLang="zh-TW" dirty="0" smtClean="0"/>
              <a:t>(</a:t>
            </a:r>
            <a:r>
              <a:rPr lang="en-US" altLang="zh-TW" dirty="0"/>
              <a:t>Clustering)</a:t>
            </a:r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  <a:p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機器學習問題分類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042189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比較不同分類器的決策邊界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00" y="1779743"/>
            <a:ext cx="2850356" cy="198596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194" y="1779744"/>
            <a:ext cx="2843213" cy="199310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31" y="3903470"/>
            <a:ext cx="3036094" cy="198596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326" y="3903470"/>
            <a:ext cx="2936081" cy="2014538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160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69748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密度為基礎分群法（</a:t>
            </a:r>
            <a:r>
              <a:rPr lang="en-US" altLang="zh-TW" dirty="0" smtClean="0"/>
              <a:t>DBSCAN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C00000"/>
                </a:solidFill>
              </a:rPr>
              <a:t>D</a:t>
            </a:r>
            <a:r>
              <a:rPr lang="en-US" altLang="zh-TW" b="1" dirty="0"/>
              <a:t>ensity-</a:t>
            </a:r>
            <a:r>
              <a:rPr lang="en-US" altLang="zh-TW" b="1" dirty="0">
                <a:solidFill>
                  <a:srgbClr val="C00000"/>
                </a:solidFill>
              </a:rPr>
              <a:t>B</a:t>
            </a:r>
            <a:r>
              <a:rPr lang="en-US" altLang="zh-TW" b="1" dirty="0"/>
              <a:t>ased </a:t>
            </a:r>
            <a:r>
              <a:rPr lang="en-US" altLang="zh-TW" b="1" dirty="0">
                <a:solidFill>
                  <a:srgbClr val="C00000"/>
                </a:solidFill>
              </a:rPr>
              <a:t>S</a:t>
            </a:r>
            <a:r>
              <a:rPr lang="en-US" altLang="zh-TW" b="1" dirty="0"/>
              <a:t>patial </a:t>
            </a:r>
            <a:r>
              <a:rPr lang="en-US" altLang="zh-TW" b="1" dirty="0">
                <a:solidFill>
                  <a:srgbClr val="C00000"/>
                </a:solidFill>
              </a:rPr>
              <a:t>C</a:t>
            </a:r>
            <a:r>
              <a:rPr lang="en-US" altLang="zh-TW" b="1" dirty="0"/>
              <a:t>lustering of </a:t>
            </a:r>
            <a:r>
              <a:rPr lang="en-US" altLang="zh-TW" b="1" dirty="0">
                <a:solidFill>
                  <a:srgbClr val="C00000"/>
                </a:solidFill>
              </a:rPr>
              <a:t>A</a:t>
            </a:r>
            <a:r>
              <a:rPr lang="en-US" altLang="zh-TW" b="1" dirty="0"/>
              <a:t>pplications with </a:t>
            </a:r>
            <a:r>
              <a:rPr lang="en-US" altLang="zh-TW" b="1" dirty="0">
                <a:solidFill>
                  <a:srgbClr val="C00000"/>
                </a:solidFill>
              </a:rPr>
              <a:t>N</a:t>
            </a:r>
            <a:r>
              <a:rPr lang="en-US" altLang="zh-TW" b="1" dirty="0"/>
              <a:t>oise</a:t>
            </a:r>
            <a:endParaRPr lang="zh-TW" altLang="en-US" dirty="0"/>
          </a:p>
          <a:p>
            <a:endParaRPr lang="en-US" altLang="zh-TW" b="1" dirty="0"/>
          </a:p>
          <a:p>
            <a:r>
              <a:rPr lang="zh-TW" altLang="en-US" b="1" dirty="0" smtClean="0"/>
              <a:t>以密度為基礎的分群方式，用密度的概念剃除不屬於所有分群資料的雜訊點</a:t>
            </a:r>
            <a:endParaRPr lang="zh-TW" altLang="en-US" dirty="0"/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161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737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DBSCAN</a:t>
            </a:r>
            <a:r>
              <a:rPr lang="zh-TW" altLang="en-US" dirty="0" smtClean="0"/>
              <a:t>示意圖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9436" y="1713850"/>
            <a:ext cx="4446878" cy="4144025"/>
          </a:xfrm>
        </p:spPr>
        <p:txBody>
          <a:bodyPr>
            <a:normAutofit fontScale="77500" lnSpcReduction="20000"/>
          </a:bodyPr>
          <a:lstStyle/>
          <a:p>
            <a:pPr marL="342900" lvl="1" indent="0">
              <a:lnSpc>
                <a:spcPct val="120000"/>
              </a:lnSpc>
              <a:buNone/>
            </a:pPr>
            <a:r>
              <a:rPr lang="en-US" altLang="zh-TW" sz="2100" dirty="0"/>
              <a:t>1. Eps = Density</a:t>
            </a:r>
            <a:r>
              <a:rPr lang="zh-TW" altLang="en-US" sz="2100" dirty="0"/>
              <a:t> </a:t>
            </a:r>
            <a:r>
              <a:rPr lang="en-US" altLang="zh-TW" sz="2100" dirty="0"/>
              <a:t>= </a:t>
            </a:r>
            <a:r>
              <a:rPr lang="zh-TW" altLang="en-US" sz="2100" dirty="0" smtClean="0"/>
              <a:t>以資料點為圓心所設的半徑長度</a:t>
            </a:r>
            <a:endParaRPr lang="en-US" altLang="zh-TW" sz="2100" dirty="0"/>
          </a:p>
          <a:p>
            <a:pPr marL="342900" lvl="1" indent="0">
              <a:lnSpc>
                <a:spcPct val="120000"/>
              </a:lnSpc>
              <a:buNone/>
            </a:pPr>
            <a:endParaRPr lang="en-US" altLang="zh-TW" sz="2100" dirty="0"/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zh-TW" sz="2100" dirty="0"/>
              <a:t>2</a:t>
            </a:r>
            <a:r>
              <a:rPr lang="en-US" altLang="zh-TW" sz="2100" dirty="0"/>
              <a:t>. </a:t>
            </a:r>
            <a:r>
              <a:rPr lang="en-US" altLang="zh-TW" sz="2100" dirty="0"/>
              <a:t>Core </a:t>
            </a:r>
            <a:r>
              <a:rPr lang="en-US" altLang="zh-TW" sz="2100" dirty="0" smtClean="0"/>
              <a:t>Point</a:t>
            </a:r>
            <a:r>
              <a:rPr lang="zh-TW" altLang="en-US" sz="2100" dirty="0" smtClean="0"/>
              <a:t>（核心點）：以核心點為半徑所圍繞出來的範圍</a:t>
            </a:r>
            <a:endParaRPr lang="en-US" altLang="zh-TW" sz="2100" dirty="0"/>
          </a:p>
          <a:p>
            <a:pPr marL="342900" lvl="1" indent="0">
              <a:lnSpc>
                <a:spcPct val="120000"/>
              </a:lnSpc>
              <a:buNone/>
            </a:pPr>
            <a:endParaRPr lang="zh-TW" altLang="en-US" sz="2100" dirty="0"/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zh-TW" sz="2100" dirty="0"/>
              <a:t>3. </a:t>
            </a:r>
            <a:r>
              <a:rPr lang="en-US" altLang="zh-TW" sz="2100" dirty="0"/>
              <a:t>Border </a:t>
            </a:r>
            <a:r>
              <a:rPr lang="en-US" altLang="zh-TW" sz="2100" dirty="0" smtClean="0"/>
              <a:t>Point</a:t>
            </a:r>
            <a:r>
              <a:rPr lang="zh-TW" altLang="en-US" sz="2100" dirty="0" smtClean="0"/>
              <a:t>（ 邊界點）：被某個核心點包含</a:t>
            </a:r>
            <a:endParaRPr lang="en-US" altLang="zh-TW" sz="2100" dirty="0"/>
          </a:p>
          <a:p>
            <a:pPr marL="342900" lvl="1" indent="0">
              <a:lnSpc>
                <a:spcPct val="120000"/>
              </a:lnSpc>
              <a:buNone/>
            </a:pPr>
            <a:endParaRPr lang="zh-TW" altLang="en-US" sz="2100" dirty="0"/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zh-TW" sz="2100" dirty="0"/>
              <a:t>4. </a:t>
            </a:r>
            <a:r>
              <a:rPr lang="en-US" altLang="zh-TW" sz="2100" dirty="0"/>
              <a:t>Noise </a:t>
            </a:r>
            <a:r>
              <a:rPr lang="en-US" altLang="zh-TW" sz="2100" dirty="0" smtClean="0"/>
              <a:t>Point</a:t>
            </a:r>
            <a:r>
              <a:rPr lang="zh-TW" altLang="en-US" sz="2100" dirty="0" smtClean="0"/>
              <a:t>（雜訊點）：不屬於核心點，也不屬於邊界點，即為雜訊點</a:t>
            </a:r>
            <a:endParaRPr lang="en-US" altLang="zh-TW" sz="2100" dirty="0"/>
          </a:p>
          <a:p>
            <a:pPr marL="342900" lvl="1" indent="0">
              <a:lnSpc>
                <a:spcPct val="120000"/>
              </a:lnSpc>
              <a:buNone/>
            </a:pPr>
            <a:endParaRPr lang="zh-TW" altLang="en-US" sz="2100" dirty="0"/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zh-TW" sz="2100" dirty="0"/>
              <a:t>5. </a:t>
            </a:r>
            <a:r>
              <a:rPr lang="zh-TW" altLang="en-US" sz="2100" dirty="0" smtClean="0"/>
              <a:t>密度相連：如果兩個核心點互為邊界點的話，則可把兩個核心點合併在同一個群組中</a:t>
            </a:r>
            <a:endParaRPr lang="zh-TW" altLang="en-US" sz="2100" dirty="0"/>
          </a:p>
        </p:txBody>
      </p:sp>
      <p:pic>
        <p:nvPicPr>
          <p:cNvPr id="4" name="Picture 2" descr="http://1.bp.blogspot.com/-1PiVYAwXFZE/Twf6e8C2A0I/AAAAAAAAEgM/AKjoOYz57U0/s640/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789" y="1713850"/>
            <a:ext cx="2929527" cy="210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1.bp.blogspot.com/-RPLUWGQFmZo/TwgZlOamV9I/AAAAAAAAEgU/v_c7KL1FQ0A/s1600/3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588" y="4006322"/>
            <a:ext cx="2050368" cy="138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162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325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DBSCAN</a:t>
            </a:r>
            <a:r>
              <a:rPr lang="zh-TW" altLang="en-US" dirty="0" smtClean="0"/>
              <a:t>演算法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TW" b="1" dirty="0"/>
              <a:t>1. </a:t>
            </a:r>
            <a:r>
              <a:rPr lang="zh-TW" altLang="en-US" b="1" dirty="0" smtClean="0"/>
              <a:t>將所有的點做過一次搜尋，找出</a:t>
            </a:r>
            <a:r>
              <a:rPr lang="zh-TW" altLang="en-US" b="1" dirty="0" smtClean="0">
                <a:solidFill>
                  <a:srgbClr val="C00000"/>
                </a:solidFill>
              </a:rPr>
              <a:t>核心點、邊界點、雜訊點</a:t>
            </a:r>
            <a:endParaRPr lang="zh-TW" alt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TW" b="1" dirty="0"/>
              <a:t>2. </a:t>
            </a:r>
            <a:r>
              <a:rPr lang="zh-TW" altLang="en-US" b="1" dirty="0" smtClean="0"/>
              <a:t>移除所有雜訊點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b="1" dirty="0"/>
              <a:t>3. </a:t>
            </a:r>
            <a:r>
              <a:rPr lang="en-US" altLang="zh-TW" b="1" dirty="0" smtClean="0"/>
              <a:t>SET</a:t>
            </a:r>
            <a:r>
              <a:rPr lang="zh-TW" altLang="en-US" b="1" dirty="0" smtClean="0"/>
              <a:t>「當前群集編號」＝</a:t>
            </a:r>
            <a:r>
              <a:rPr lang="en-US" altLang="zh-TW" b="1" dirty="0" smtClean="0"/>
              <a:t>0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b="1" dirty="0"/>
              <a:t>4. </a:t>
            </a:r>
            <a:r>
              <a:rPr lang="zh-TW" altLang="en-US" b="1" dirty="0"/>
              <a:t>　</a:t>
            </a:r>
            <a:r>
              <a:rPr lang="en-US" altLang="zh-TW" b="1" dirty="0"/>
              <a:t>FOR 1 </a:t>
            </a:r>
            <a:r>
              <a:rPr lang="zh-TW" altLang="en-US" b="1" dirty="0" smtClean="0"/>
              <a:t>到 最後一個核心點 </a:t>
            </a:r>
            <a:r>
              <a:rPr lang="en-US" altLang="zh-TW" b="1" dirty="0" smtClean="0"/>
              <a:t>do</a:t>
            </a:r>
            <a:r>
              <a:rPr lang="en-US" altLang="zh-TW" b="1" dirty="0"/>
              <a:t> 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b="1" dirty="0"/>
              <a:t>5. </a:t>
            </a:r>
            <a:r>
              <a:rPr lang="zh-TW" altLang="en-US" b="1" dirty="0"/>
              <a:t>　　</a:t>
            </a:r>
            <a:r>
              <a:rPr lang="en-US" altLang="zh-TW" b="1" dirty="0" smtClean="0"/>
              <a:t>IF</a:t>
            </a:r>
            <a:r>
              <a:rPr lang="zh-TW" altLang="en-US" b="1" dirty="0" smtClean="0"/>
              <a:t> 這個核心點並沒有被貼上群組編號 則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b="1" dirty="0"/>
              <a:t>6. </a:t>
            </a:r>
            <a:r>
              <a:rPr lang="zh-TW" altLang="en-US" b="1" dirty="0" smtClean="0"/>
              <a:t>　　　「當前群集編號」的變數 </a:t>
            </a:r>
            <a:r>
              <a:rPr lang="en-US" altLang="zh-TW" b="1" dirty="0" smtClean="0"/>
              <a:t>+ </a:t>
            </a:r>
            <a:r>
              <a:rPr lang="en-US" altLang="zh-TW" b="1" dirty="0"/>
              <a:t>1 </a:t>
            </a:r>
            <a:r>
              <a:rPr lang="zh-TW" altLang="en-US" b="1" dirty="0"/>
              <a:t>　　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b="1" dirty="0"/>
              <a:t>7. </a:t>
            </a:r>
            <a:r>
              <a:rPr lang="zh-TW" altLang="en-US" b="1" dirty="0" smtClean="0"/>
              <a:t>　　　把「當前群集編號」給這個被抽出的核心點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b="1" dirty="0"/>
              <a:t>8. </a:t>
            </a:r>
            <a:r>
              <a:rPr lang="zh-TW" altLang="en-US" b="1" dirty="0"/>
              <a:t>　　</a:t>
            </a:r>
            <a:r>
              <a:rPr lang="en-US" altLang="zh-TW" b="1" dirty="0"/>
              <a:t>END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b="1" dirty="0"/>
              <a:t>9. </a:t>
            </a:r>
            <a:r>
              <a:rPr lang="zh-TW" altLang="en-US" b="1" dirty="0"/>
              <a:t>　　</a:t>
            </a:r>
            <a:r>
              <a:rPr lang="en-US" altLang="zh-TW" b="1" dirty="0"/>
              <a:t>FOR </a:t>
            </a:r>
            <a:r>
              <a:rPr lang="zh-TW" altLang="en-US" b="1" dirty="0" smtClean="0"/>
              <a:t>這個核心點在密度相連後所有可以包含的點 </a:t>
            </a:r>
            <a:r>
              <a:rPr lang="en-US" altLang="zh-TW" b="1" dirty="0" smtClean="0"/>
              <a:t>do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b="1" dirty="0"/>
              <a:t>10.</a:t>
            </a:r>
            <a:r>
              <a:rPr lang="zh-TW" altLang="en-US" b="1" dirty="0"/>
              <a:t>　　　</a:t>
            </a:r>
            <a:r>
              <a:rPr lang="en-US" altLang="zh-TW" b="1" dirty="0" smtClean="0"/>
              <a:t>IF</a:t>
            </a:r>
            <a:r>
              <a:rPr lang="zh-TW" altLang="en-US" b="1" dirty="0" smtClean="0"/>
              <a:t> 這個點還沒有被貼上任何群組編號 則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b="1" dirty="0"/>
              <a:t>11</a:t>
            </a:r>
            <a:r>
              <a:rPr lang="en-US" altLang="zh-TW" b="1" dirty="0" smtClean="0"/>
              <a:t>.</a:t>
            </a:r>
            <a:r>
              <a:rPr lang="zh-TW" altLang="en-US" b="1" dirty="0" smtClean="0"/>
              <a:t>　　　　把這個點貼上「當前變數的編號」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b="1" dirty="0"/>
              <a:t>12.</a:t>
            </a:r>
            <a:r>
              <a:rPr lang="zh-TW" altLang="en-US" b="1" dirty="0"/>
              <a:t>　　　</a:t>
            </a:r>
            <a:r>
              <a:rPr lang="en-US" altLang="zh-TW" b="1" dirty="0"/>
              <a:t>END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b="1" dirty="0"/>
              <a:t>13.</a:t>
            </a:r>
            <a:r>
              <a:rPr lang="zh-TW" altLang="en-US" b="1" dirty="0"/>
              <a:t>　   </a:t>
            </a:r>
            <a:r>
              <a:rPr lang="en-US" altLang="zh-TW" b="1" dirty="0"/>
              <a:t>END FORLOOP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b="1" dirty="0"/>
              <a:t>14.</a:t>
            </a:r>
            <a:r>
              <a:rPr lang="zh-TW" altLang="en-US" b="1" dirty="0"/>
              <a:t>　</a:t>
            </a:r>
            <a:r>
              <a:rPr lang="en-US" altLang="zh-TW" b="1" dirty="0"/>
              <a:t>END FORLOOP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163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706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與</a:t>
            </a:r>
            <a:r>
              <a:rPr lang="en-US" altLang="zh-TW" dirty="0" smtClean="0"/>
              <a:t>K-means </a:t>
            </a:r>
            <a:r>
              <a:rPr lang="zh-TW" altLang="en-US" dirty="0" smtClean="0"/>
              <a:t>比較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700" dirty="0" smtClean="0"/>
              <a:t>優點</a:t>
            </a:r>
            <a:endParaRPr lang="en-US" altLang="zh-TW" sz="2700" dirty="0"/>
          </a:p>
          <a:p>
            <a:pPr lvl="1"/>
            <a:r>
              <a:rPr lang="zh-CN" altLang="en-US" dirty="0" smtClean="0"/>
              <a:t>與</a:t>
            </a:r>
            <a:r>
              <a:rPr lang="en-US" altLang="zh-CN" dirty="0" smtClean="0"/>
              <a:t>K-means</a:t>
            </a:r>
            <a:r>
              <a:rPr lang="zh-CN" altLang="en-US" dirty="0"/>
              <a:t>方法相比，</a:t>
            </a:r>
            <a:r>
              <a:rPr lang="en-US" altLang="zh-CN" dirty="0"/>
              <a:t>DBSCAN</a:t>
            </a:r>
            <a:r>
              <a:rPr lang="zh-CN" altLang="en-US" dirty="0"/>
              <a:t>不需要事先知道</a:t>
            </a:r>
            <a:r>
              <a:rPr lang="en-US" altLang="zh-CN" dirty="0"/>
              <a:t>K</a:t>
            </a:r>
            <a:endParaRPr lang="zh-CN" altLang="en-US" dirty="0"/>
          </a:p>
          <a:p>
            <a:pPr lvl="1"/>
            <a:r>
              <a:rPr lang="zh-CN" altLang="en-US" dirty="0" smtClean="0"/>
              <a:t>與</a:t>
            </a:r>
            <a:r>
              <a:rPr lang="en-US" altLang="zh-CN" dirty="0" smtClean="0"/>
              <a:t>K-means</a:t>
            </a:r>
            <a:r>
              <a:rPr lang="zh-CN" altLang="en-US" dirty="0"/>
              <a:t>方法相比，</a:t>
            </a:r>
            <a:r>
              <a:rPr lang="en-US" altLang="zh-CN" dirty="0"/>
              <a:t>DBSCAN</a:t>
            </a:r>
            <a:r>
              <a:rPr lang="zh-CN" altLang="en-US" dirty="0"/>
              <a:t>可以</a:t>
            </a:r>
            <a:r>
              <a:rPr lang="zh-TW" altLang="en-US" dirty="0" smtClean="0"/>
              <a:t>找到</a:t>
            </a:r>
            <a:r>
              <a:rPr lang="zh-CN" altLang="en-US" dirty="0" smtClean="0"/>
              <a:t>任意形狀</a:t>
            </a:r>
          </a:p>
          <a:p>
            <a:pPr lvl="1"/>
            <a:r>
              <a:rPr lang="en-US" altLang="zh-CN" dirty="0" smtClean="0"/>
              <a:t>DBSCAN</a:t>
            </a:r>
            <a:r>
              <a:rPr lang="zh-CN" altLang="en-US" dirty="0" smtClean="0"/>
              <a:t>能夠識別出雜訊點</a:t>
            </a:r>
          </a:p>
          <a:p>
            <a:pPr lvl="1"/>
            <a:r>
              <a:rPr lang="en-US" altLang="zh-CN" dirty="0" smtClean="0"/>
              <a:t>DBSCAN</a:t>
            </a:r>
            <a:r>
              <a:rPr lang="zh-CN" altLang="en-US" dirty="0" smtClean="0"/>
              <a:t>對於資料庫中樣本的順序不敏感</a:t>
            </a:r>
            <a:endParaRPr lang="en-US" altLang="zh-CN" dirty="0"/>
          </a:p>
          <a:p>
            <a:pPr marL="342900" lvl="1" indent="0">
              <a:buNone/>
            </a:pPr>
            <a:endParaRPr lang="zh-CN" altLang="en-US" dirty="0"/>
          </a:p>
          <a:p>
            <a:r>
              <a:rPr lang="zh-CN" altLang="en-US" sz="2700" dirty="0" smtClean="0"/>
              <a:t>缺點</a:t>
            </a:r>
          </a:p>
          <a:p>
            <a:pPr lvl="1"/>
            <a:r>
              <a:rPr lang="en-US" altLang="zh-CN" dirty="0" err="1" smtClean="0"/>
              <a:t>DBScan</a:t>
            </a:r>
            <a:r>
              <a:rPr lang="zh-CN" altLang="en-US" dirty="0" smtClean="0"/>
              <a:t>不</a:t>
            </a:r>
            <a:r>
              <a:rPr lang="zh-TW" altLang="en-US" dirty="0" smtClean="0"/>
              <a:t>適合</a:t>
            </a:r>
            <a:r>
              <a:rPr lang="zh-CN" altLang="en-US" dirty="0" smtClean="0"/>
              <a:t>反映高</a:t>
            </a:r>
            <a:r>
              <a:rPr lang="zh-TW" altLang="en-US" dirty="0" smtClean="0"/>
              <a:t>維度</a:t>
            </a:r>
            <a:r>
              <a:rPr lang="zh-CN" altLang="en-US" dirty="0" smtClean="0"/>
              <a:t>資料</a:t>
            </a:r>
            <a:r>
              <a:rPr lang="zh-CN" altLang="en-US" dirty="0"/>
              <a:t>。</a:t>
            </a:r>
            <a:endParaRPr lang="zh-CN" altLang="en-US" dirty="0"/>
          </a:p>
          <a:p>
            <a:pPr lvl="1"/>
            <a:r>
              <a:rPr lang="en-US" altLang="zh-CN" dirty="0" err="1"/>
              <a:t>DBScan</a:t>
            </a:r>
            <a:r>
              <a:rPr lang="zh-CN" altLang="en-US" dirty="0" smtClean="0"/>
              <a:t>不</a:t>
            </a:r>
            <a:r>
              <a:rPr lang="zh-TW" altLang="en-US" dirty="0" smtClean="0"/>
              <a:t>適合</a:t>
            </a:r>
            <a:r>
              <a:rPr lang="zh-CN" altLang="en-US" dirty="0" smtClean="0"/>
              <a:t>反映</a:t>
            </a:r>
            <a:r>
              <a:rPr lang="zh-TW" altLang="en-US" dirty="0" smtClean="0"/>
              <a:t>已</a:t>
            </a:r>
            <a:r>
              <a:rPr lang="zh-CN" altLang="en-US" dirty="0" smtClean="0"/>
              <a:t>變化資料的密度</a:t>
            </a:r>
          </a:p>
          <a:p>
            <a:endParaRPr lang="zh-TW" altLang="en-US" sz="2700" dirty="0"/>
          </a:p>
          <a:p>
            <a:endParaRPr lang="zh-TW" altLang="en-US" sz="27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164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816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將影像讀取成</a:t>
            </a:r>
            <a:r>
              <a:rPr lang="en-US" altLang="zh-TW" dirty="0" err="1" smtClean="0"/>
              <a:t>numpy</a:t>
            </a:r>
            <a:r>
              <a:rPr lang="en-US" altLang="zh-TW" dirty="0" smtClean="0"/>
              <a:t> </a:t>
            </a:r>
            <a:r>
              <a:rPr lang="en-US" altLang="zh-TW" dirty="0" smtClean="0"/>
              <a:t>array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numpy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np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PIL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Image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img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Image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open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'data/handwriting.png'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it-IT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img2</a:t>
            </a:r>
            <a:r>
              <a:rPr lang="it-IT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it-IT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it-IT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img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it-IT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rotate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(-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90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).</a:t>
            </a:r>
            <a:r>
              <a:rPr lang="it-IT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convert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it-IT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"L"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it-IT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imgarr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np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array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img2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165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623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呈現影像資料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preprocessing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binarize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imagedata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np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where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binarize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imgarr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matplotlib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pyplot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scatter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imagedata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imagedata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'red'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label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'Cluster 1'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show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385" y="4171950"/>
            <a:ext cx="2650331" cy="182880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166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88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KMeans</a:t>
            </a:r>
            <a:r>
              <a:rPr lang="en-US" altLang="zh-TW" dirty="0" smtClean="0"/>
              <a:t> </a:t>
            </a:r>
            <a:r>
              <a:rPr lang="zh-TW" altLang="en-US" dirty="0" smtClean="0"/>
              <a:t>分群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cluster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np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column_stack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([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imagedata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imagedata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]])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n_clusters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init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'k-means++'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random_state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42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kmeans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fit_predict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0000"/>
              </a:lnSpc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167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134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呈現分群結果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scatter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'red'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label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'Cluster 1'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scatter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y_kmeans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'blue'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label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'Cluster 2'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show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556" y="3857625"/>
            <a:ext cx="2974769" cy="197524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168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336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DBSCAN </a:t>
            </a:r>
            <a:r>
              <a:rPr lang="zh-TW" altLang="en-US" dirty="0" smtClean="0"/>
              <a:t>分群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8613" y="1713850"/>
            <a:ext cx="8589817" cy="386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cluster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DBSCAN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dbs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DBSCAN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eps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min_samples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y_dbs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dbs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fit_predict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b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s-E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s-E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scatter</a:t>
            </a:r>
            <a:r>
              <a:rPr lang="es-E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s-E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s-E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s-E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y_dbs</a:t>
            </a:r>
            <a:r>
              <a:rPr lang="es-E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s-E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s-E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s-E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s-E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s-E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s-E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s-E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y_dbs</a:t>
            </a:r>
            <a:r>
              <a:rPr lang="es-E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s-E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s-E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s-E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s-E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s-E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s</a:t>
            </a:r>
            <a:r>
              <a:rPr lang="es-E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s-E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s-E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s-E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s-E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s-E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'red'</a:t>
            </a:r>
            <a:r>
              <a:rPr lang="es-E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s-E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label</a:t>
            </a:r>
            <a:r>
              <a:rPr lang="es-E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s-E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'Cluster 1'</a:t>
            </a:r>
            <a:r>
              <a:rPr lang="es-E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s-E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scatter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y_dbs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y_dbs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'blue'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label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'Cluster 2'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show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zh-TW" altLang="en-US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474" y="4200525"/>
            <a:ext cx="2678906" cy="180022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169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717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分類問題</a:t>
            </a:r>
            <a:endParaRPr lang="en-US" altLang="zh-TW" dirty="0"/>
          </a:p>
          <a:p>
            <a:pPr lvl="1"/>
            <a:r>
              <a:rPr lang="zh-TW" altLang="en-US" dirty="0" smtClean="0"/>
              <a:t>根據已知標籤的訓練資料集</a:t>
            </a:r>
            <a:r>
              <a:rPr lang="en-US" altLang="zh-TW" dirty="0" smtClean="0"/>
              <a:t>(</a:t>
            </a:r>
            <a:r>
              <a:rPr lang="en-US" altLang="zh-TW" dirty="0"/>
              <a:t>Training Set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，產生一個新模型，用以預測測試資料集</a:t>
            </a:r>
            <a:r>
              <a:rPr lang="en-US" altLang="zh-TW" dirty="0" smtClean="0"/>
              <a:t>(</a:t>
            </a:r>
            <a:r>
              <a:rPr lang="en-US" altLang="zh-TW" dirty="0"/>
              <a:t>Testing Set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的標籤。</a:t>
            </a:r>
            <a:endParaRPr lang="en-US" altLang="zh-TW" dirty="0"/>
          </a:p>
          <a:p>
            <a:pPr lvl="1"/>
            <a:r>
              <a:rPr lang="en-US" altLang="zh-TW" dirty="0"/>
              <a:t>e.g. </a:t>
            </a:r>
            <a:r>
              <a:rPr lang="zh-TW" altLang="en-US" dirty="0" smtClean="0"/>
              <a:t>客戶流失分析</a:t>
            </a:r>
          </a:p>
          <a:p>
            <a:endParaRPr lang="en-US" altLang="zh-TW" dirty="0"/>
          </a:p>
          <a:p>
            <a:r>
              <a:rPr lang="zh-TW" altLang="en-US" dirty="0" smtClean="0"/>
              <a:t>回歸分析</a:t>
            </a:r>
            <a:endParaRPr lang="en-US" altLang="zh-TW" dirty="0"/>
          </a:p>
          <a:p>
            <a:pPr lvl="1"/>
            <a:r>
              <a:rPr lang="zh-TW" altLang="en-US" dirty="0" smtClean="0"/>
              <a:t>使用一組</a:t>
            </a:r>
            <a:r>
              <a:rPr lang="zh-TW" altLang="en-US" b="1" u="sng" dirty="0" smtClean="0"/>
              <a:t>已知對應值</a:t>
            </a:r>
            <a:r>
              <a:rPr lang="zh-TW" altLang="en-US" dirty="0" smtClean="0"/>
              <a:t>的資料產生的模型，預測新資料的對應值</a:t>
            </a:r>
            <a:endParaRPr lang="en-US" altLang="zh-TW" dirty="0"/>
          </a:p>
          <a:p>
            <a:pPr lvl="1"/>
            <a:r>
              <a:rPr lang="en-US" altLang="zh-TW" dirty="0"/>
              <a:t>e.g. </a:t>
            </a:r>
            <a:r>
              <a:rPr lang="zh-TW" altLang="en-US" dirty="0" smtClean="0"/>
              <a:t>股價預測</a:t>
            </a:r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使用監督式學習進行預測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25808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使用監督式學習進行預測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-1744903" y="1988840"/>
            <a:ext cx="11305309" cy="466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28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p"/>
              <a:defRPr kumimoji="1" sz="24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20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p"/>
              <a:defRPr kumimoji="1" sz="16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14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altLang="zh-TW" sz="3200" dirty="0" smtClean="0"/>
          </a:p>
          <a:p>
            <a:pPr marL="0" indent="0">
              <a:buFont typeface="Wingdings" pitchFamily="2" charset="2"/>
              <a:buNone/>
            </a:pPr>
            <a:r>
              <a:rPr lang="zh-TW" altLang="en-US" sz="3200" dirty="0" smtClean="0"/>
              <a:t>                              回歸分析                         分類問題</a:t>
            </a:r>
            <a:endParaRPr lang="en-US" altLang="zh-TW" sz="3200" dirty="0" smtClean="0"/>
          </a:p>
          <a:p>
            <a:endParaRPr lang="zh-TW" altLang="en-US" sz="3200" dirty="0" smtClean="0"/>
          </a:p>
          <a:p>
            <a:endParaRPr lang="zh-TW" altLang="en-US" sz="3200" dirty="0" smtClean="0"/>
          </a:p>
          <a:p>
            <a:endParaRPr lang="zh-TW" altLang="en-US" dirty="0"/>
          </a:p>
        </p:txBody>
      </p:sp>
      <p:cxnSp>
        <p:nvCxnSpPr>
          <p:cNvPr id="6" name="直線接點 5"/>
          <p:cNvCxnSpPr/>
          <p:nvPr/>
        </p:nvCxnSpPr>
        <p:spPr>
          <a:xfrm>
            <a:off x="927788" y="3356062"/>
            <a:ext cx="0" cy="2191657"/>
          </a:xfrm>
          <a:prstGeom prst="line">
            <a:avLst/>
          </a:prstGeom>
          <a:ln w="57150"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942302" y="5547719"/>
            <a:ext cx="3773714" cy="0"/>
          </a:xfrm>
          <a:prstGeom prst="line">
            <a:avLst/>
          </a:prstGeom>
          <a:ln w="571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-15641" y="42269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價格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2132474" y="57371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平方公尺</a:t>
            </a:r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1498672" y="4846833"/>
            <a:ext cx="199399" cy="199400"/>
            <a:chOff x="4549447" y="5316029"/>
            <a:chExt cx="199399" cy="199400"/>
          </a:xfrm>
        </p:grpSpPr>
        <p:cxnSp>
          <p:nvCxnSpPr>
            <p:cNvPr id="11" name="直線接點 10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1791293" y="4409504"/>
            <a:ext cx="199399" cy="199400"/>
            <a:chOff x="4549447" y="5316029"/>
            <a:chExt cx="199399" cy="199400"/>
          </a:xfrm>
        </p:grpSpPr>
        <p:cxnSp>
          <p:nvCxnSpPr>
            <p:cNvPr id="14" name="直線接點 13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群組 15"/>
          <p:cNvGrpSpPr/>
          <p:nvPr/>
        </p:nvGrpSpPr>
        <p:grpSpPr>
          <a:xfrm>
            <a:off x="2088392" y="4601323"/>
            <a:ext cx="199399" cy="199400"/>
            <a:chOff x="4549447" y="5316029"/>
            <a:chExt cx="199399" cy="199400"/>
          </a:xfrm>
        </p:grpSpPr>
        <p:cxnSp>
          <p:nvCxnSpPr>
            <p:cNvPr id="17" name="直線接點 16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群組 18"/>
          <p:cNvGrpSpPr/>
          <p:nvPr/>
        </p:nvGrpSpPr>
        <p:grpSpPr>
          <a:xfrm>
            <a:off x="2253059" y="4195994"/>
            <a:ext cx="199399" cy="199400"/>
            <a:chOff x="4549447" y="5316029"/>
            <a:chExt cx="199399" cy="199400"/>
          </a:xfrm>
        </p:grpSpPr>
        <p:cxnSp>
          <p:nvCxnSpPr>
            <p:cNvPr id="20" name="直線接點 19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群組 21"/>
          <p:cNvGrpSpPr/>
          <p:nvPr/>
        </p:nvGrpSpPr>
        <p:grpSpPr>
          <a:xfrm>
            <a:off x="2673334" y="4371832"/>
            <a:ext cx="199399" cy="199400"/>
            <a:chOff x="4549447" y="5316029"/>
            <a:chExt cx="199399" cy="199400"/>
          </a:xfrm>
        </p:grpSpPr>
        <p:cxnSp>
          <p:nvCxnSpPr>
            <p:cNvPr id="23" name="直線接點 22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群組 24"/>
          <p:cNvGrpSpPr/>
          <p:nvPr/>
        </p:nvGrpSpPr>
        <p:grpSpPr>
          <a:xfrm>
            <a:off x="2745795" y="3914333"/>
            <a:ext cx="199399" cy="199400"/>
            <a:chOff x="4549447" y="5316029"/>
            <a:chExt cx="199399" cy="199400"/>
          </a:xfrm>
        </p:grpSpPr>
        <p:cxnSp>
          <p:nvCxnSpPr>
            <p:cNvPr id="26" name="直線接點 25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群組 27"/>
          <p:cNvGrpSpPr/>
          <p:nvPr/>
        </p:nvGrpSpPr>
        <p:grpSpPr>
          <a:xfrm>
            <a:off x="3346483" y="3833928"/>
            <a:ext cx="199399" cy="199400"/>
            <a:chOff x="4549447" y="5316029"/>
            <a:chExt cx="199399" cy="199400"/>
          </a:xfrm>
        </p:grpSpPr>
        <p:cxnSp>
          <p:nvCxnSpPr>
            <p:cNvPr id="29" name="直線接點 28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1" name="直線接點 30"/>
          <p:cNvCxnSpPr/>
          <p:nvPr/>
        </p:nvCxnSpPr>
        <p:spPr>
          <a:xfrm flipV="1">
            <a:off x="913275" y="3601444"/>
            <a:ext cx="3095170" cy="158115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5226691" y="3356062"/>
            <a:ext cx="0" cy="2191657"/>
          </a:xfrm>
          <a:prstGeom prst="line">
            <a:avLst/>
          </a:prstGeom>
          <a:ln w="57150"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5241205" y="5547719"/>
            <a:ext cx="3773714" cy="0"/>
          </a:xfrm>
          <a:prstGeom prst="line">
            <a:avLst/>
          </a:prstGeom>
          <a:ln w="571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4" name="群組 33"/>
          <p:cNvGrpSpPr/>
          <p:nvPr/>
        </p:nvGrpSpPr>
        <p:grpSpPr>
          <a:xfrm>
            <a:off x="7598099" y="4951586"/>
            <a:ext cx="199399" cy="199400"/>
            <a:chOff x="4549447" y="5316029"/>
            <a:chExt cx="199399" cy="199400"/>
          </a:xfrm>
        </p:grpSpPr>
        <p:cxnSp>
          <p:nvCxnSpPr>
            <p:cNvPr id="35" name="直線接點 34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" name="群組 36"/>
          <p:cNvGrpSpPr/>
          <p:nvPr/>
        </p:nvGrpSpPr>
        <p:grpSpPr>
          <a:xfrm>
            <a:off x="7279399" y="4339057"/>
            <a:ext cx="199399" cy="199400"/>
            <a:chOff x="4549447" y="5316029"/>
            <a:chExt cx="199399" cy="199400"/>
          </a:xfrm>
        </p:grpSpPr>
        <p:cxnSp>
          <p:nvCxnSpPr>
            <p:cNvPr id="38" name="直線接點 37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0" name="群組 39"/>
          <p:cNvGrpSpPr/>
          <p:nvPr/>
        </p:nvGrpSpPr>
        <p:grpSpPr>
          <a:xfrm>
            <a:off x="7893995" y="4339057"/>
            <a:ext cx="199399" cy="199400"/>
            <a:chOff x="4549447" y="5316029"/>
            <a:chExt cx="199399" cy="199400"/>
          </a:xfrm>
        </p:grpSpPr>
        <p:cxnSp>
          <p:nvCxnSpPr>
            <p:cNvPr id="41" name="直線接點 40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群組 42"/>
          <p:cNvGrpSpPr/>
          <p:nvPr/>
        </p:nvGrpSpPr>
        <p:grpSpPr>
          <a:xfrm>
            <a:off x="7073725" y="4903582"/>
            <a:ext cx="199399" cy="199400"/>
            <a:chOff x="4549447" y="5316029"/>
            <a:chExt cx="199399" cy="199400"/>
          </a:xfrm>
        </p:grpSpPr>
        <p:cxnSp>
          <p:nvCxnSpPr>
            <p:cNvPr id="44" name="直線接點 43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>
            <a:off x="7697798" y="3774532"/>
            <a:ext cx="199399" cy="199400"/>
            <a:chOff x="4549447" y="5316029"/>
            <a:chExt cx="199399" cy="199400"/>
          </a:xfrm>
        </p:grpSpPr>
        <p:cxnSp>
          <p:nvCxnSpPr>
            <p:cNvPr id="47" name="直線接點 46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9" name="群組 48"/>
          <p:cNvGrpSpPr/>
          <p:nvPr/>
        </p:nvGrpSpPr>
        <p:grpSpPr>
          <a:xfrm>
            <a:off x="8336375" y="4000378"/>
            <a:ext cx="199399" cy="199400"/>
            <a:chOff x="4549447" y="5316029"/>
            <a:chExt cx="199399" cy="199400"/>
          </a:xfrm>
        </p:grpSpPr>
        <p:cxnSp>
          <p:nvCxnSpPr>
            <p:cNvPr id="50" name="直線接點 49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2" name="橢圓 51"/>
          <p:cNvSpPr/>
          <p:nvPr/>
        </p:nvSpPr>
        <p:spPr>
          <a:xfrm>
            <a:off x="5575032" y="3774532"/>
            <a:ext cx="251570" cy="25157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6049157" y="3522962"/>
            <a:ext cx="251570" cy="25157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6515918" y="3609963"/>
            <a:ext cx="251570" cy="25157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6191342" y="3984751"/>
            <a:ext cx="251570" cy="25157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5437893" y="4232230"/>
            <a:ext cx="251570" cy="25157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5993438" y="4544871"/>
            <a:ext cx="251570" cy="25157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5425882" y="4783794"/>
            <a:ext cx="251570" cy="25157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接點 58"/>
          <p:cNvCxnSpPr/>
          <p:nvPr/>
        </p:nvCxnSpPr>
        <p:spPr>
          <a:xfrm flipV="1">
            <a:off x="5993438" y="3766673"/>
            <a:ext cx="1285961" cy="1567515"/>
          </a:xfrm>
          <a:prstGeom prst="line">
            <a:avLst/>
          </a:prstGeom>
          <a:ln w="571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6546965" y="56567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通話費率</a:t>
            </a:r>
            <a:endParaRPr lang="zh-TW" altLang="en-US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4662659" y="3613109"/>
            <a:ext cx="4154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客</a:t>
            </a:r>
            <a:endParaRPr lang="en-US" altLang="zh-TW" dirty="0" smtClean="0"/>
          </a:p>
          <a:p>
            <a:r>
              <a:rPr lang="zh-TW" altLang="en-US" dirty="0" smtClean="0"/>
              <a:t>戶</a:t>
            </a:r>
            <a:endParaRPr lang="en-US" altLang="zh-TW" dirty="0" smtClean="0"/>
          </a:p>
          <a:p>
            <a:r>
              <a:rPr lang="zh-TW" altLang="en-US" dirty="0" smtClean="0"/>
              <a:t>續</a:t>
            </a:r>
            <a:endParaRPr lang="en-US" altLang="zh-TW" dirty="0" smtClean="0"/>
          </a:p>
          <a:p>
            <a:r>
              <a:rPr lang="zh-TW" altLang="en-US" dirty="0" smtClean="0"/>
              <a:t>約</a:t>
            </a:r>
            <a:endParaRPr lang="en-US" altLang="zh-TW" dirty="0" smtClean="0"/>
          </a:p>
          <a:p>
            <a:r>
              <a:rPr lang="zh-TW" altLang="en-US" dirty="0" smtClean="0"/>
              <a:t>次</a:t>
            </a:r>
            <a:endParaRPr lang="en-US" altLang="zh-TW" dirty="0" smtClean="0"/>
          </a:p>
          <a:p>
            <a:r>
              <a:rPr lang="zh-TW" altLang="en-US" dirty="0" smtClean="0"/>
              <a:t>數</a:t>
            </a:r>
            <a:endParaRPr lang="zh-TW" altLang="en-US" dirty="0"/>
          </a:p>
        </p:txBody>
      </p:sp>
      <p:cxnSp>
        <p:nvCxnSpPr>
          <p:cNvPr id="62" name="直線接點 61"/>
          <p:cNvCxnSpPr/>
          <p:nvPr/>
        </p:nvCxnSpPr>
        <p:spPr>
          <a:xfrm flipV="1">
            <a:off x="2253059" y="4483800"/>
            <a:ext cx="0" cy="1063919"/>
          </a:xfrm>
          <a:prstGeom prst="line">
            <a:avLst/>
          </a:prstGeom>
          <a:ln w="571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 flipH="1">
            <a:off x="948469" y="4490272"/>
            <a:ext cx="1324634" cy="24605"/>
          </a:xfrm>
          <a:prstGeom prst="line">
            <a:avLst/>
          </a:prstGeom>
          <a:ln w="571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99742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200" dirty="0" smtClean="0"/>
              <a:t>降低維度</a:t>
            </a:r>
            <a:endParaRPr lang="en-US" altLang="zh-TW" sz="3200" dirty="0"/>
          </a:p>
          <a:p>
            <a:pPr lvl="1"/>
            <a:r>
              <a:rPr lang="zh-TW" altLang="en-US" sz="2800" dirty="0" smtClean="0"/>
              <a:t>產生一有最大變異數的欄位線性組合，可用來降低原本問題的維度與複雜度</a:t>
            </a:r>
            <a:endParaRPr lang="en-US" altLang="zh-TW" sz="2800" dirty="0"/>
          </a:p>
          <a:p>
            <a:pPr lvl="1"/>
            <a:r>
              <a:rPr lang="en-US" altLang="zh-TW" sz="2800" dirty="0"/>
              <a:t>e.g. </a:t>
            </a:r>
            <a:r>
              <a:rPr lang="zh-TW" altLang="en-US" sz="2800" dirty="0" smtClean="0"/>
              <a:t>濃縮用到的特徵，編纂成一個新指標</a:t>
            </a:r>
          </a:p>
          <a:p>
            <a:pPr marL="0" indent="0">
              <a:buNone/>
            </a:pPr>
            <a:endParaRPr lang="en-US" altLang="zh-TW" sz="3200" dirty="0"/>
          </a:p>
          <a:p>
            <a:r>
              <a:rPr lang="zh-TW" altLang="en-US" sz="3200" dirty="0" smtClean="0"/>
              <a:t>分群問題</a:t>
            </a:r>
            <a:endParaRPr lang="en-US" altLang="zh-TW" sz="3200" dirty="0"/>
          </a:p>
          <a:p>
            <a:pPr lvl="1"/>
            <a:r>
              <a:rPr lang="zh-TW" altLang="en-US" sz="2800" dirty="0" smtClean="0"/>
              <a:t>物以類聚 </a:t>
            </a:r>
            <a:r>
              <a:rPr lang="en-US" altLang="zh-TW" sz="2800" dirty="0" smtClean="0"/>
              <a:t>(</a:t>
            </a:r>
            <a:r>
              <a:rPr lang="zh-TW" altLang="en-US" sz="2800" dirty="0"/>
              <a:t>近朱者赤、近墨者黑</a:t>
            </a:r>
            <a:r>
              <a:rPr lang="en-US" altLang="zh-TW" sz="2800" dirty="0"/>
              <a:t>)</a:t>
            </a:r>
          </a:p>
          <a:p>
            <a:pPr lvl="1"/>
            <a:r>
              <a:rPr lang="en-US" altLang="zh-TW" sz="2800" dirty="0"/>
              <a:t>e.g</a:t>
            </a:r>
            <a:r>
              <a:rPr lang="en-US" altLang="zh-TW" sz="2800" dirty="0" smtClean="0"/>
              <a:t>.</a:t>
            </a:r>
            <a:r>
              <a:rPr lang="zh-TW" altLang="en-US" sz="2800" dirty="0" smtClean="0"/>
              <a:t>將客戶分層</a:t>
            </a:r>
            <a:endParaRPr lang="en-US" altLang="zh-TW" sz="2800" dirty="0"/>
          </a:p>
          <a:p>
            <a:pPr marL="0" indent="0">
              <a:buNone/>
            </a:pPr>
            <a:endParaRPr lang="en-US" altLang="zh-TW" sz="3200" b="1" dirty="0"/>
          </a:p>
          <a:p>
            <a:endParaRPr lang="zh-TW" altLang="en-US" sz="3200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使用非監督式學習找出隱藏的架構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420770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rial" charset="0"/>
                <a:cs typeface="Arial" charset="0"/>
              </a:rPr>
              <a:t>關於我</a:t>
            </a:r>
          </a:p>
        </p:txBody>
      </p:sp>
      <p:pic>
        <p:nvPicPr>
          <p:cNvPr id="2" name="內容版面配置區 1"/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600200"/>
            <a:ext cx="3394472" cy="4525963"/>
          </a:xfrm>
        </p:spPr>
      </p:pic>
      <p:sp>
        <p:nvSpPr>
          <p:cNvPr id="7172" name="內容版面配置區 2"/>
          <p:cNvSpPr>
            <a:spLocks noGrp="1"/>
          </p:cNvSpPr>
          <p:nvPr>
            <p:ph sz="half" idx="2"/>
          </p:nvPr>
        </p:nvSpPr>
        <p:spPr>
          <a:xfrm>
            <a:off x="4202404" y="1279301"/>
            <a:ext cx="4860032" cy="4525963"/>
          </a:xfrm>
        </p:spPr>
        <p:txBody>
          <a:bodyPr/>
          <a:lstStyle/>
          <a:p>
            <a:r>
              <a:rPr lang="zh-TW" altLang="en-US" sz="2400" dirty="0">
                <a:latin typeface="Arial" charset="0"/>
                <a:cs typeface="Arial" charset="0"/>
              </a:rPr>
              <a:t>大數</a:t>
            </a:r>
            <a:r>
              <a:rPr lang="zh-TW" altLang="en-US" sz="2400" dirty="0" smtClean="0">
                <a:latin typeface="Arial" charset="0"/>
                <a:cs typeface="Arial" charset="0"/>
              </a:rPr>
              <a:t>軟體有限公司創辦人</a:t>
            </a:r>
            <a:endParaRPr lang="en-US" altLang="zh-TW" sz="2400" dirty="0" smtClean="0">
              <a:latin typeface="Arial" charset="0"/>
              <a:cs typeface="Arial" charset="0"/>
            </a:endParaRPr>
          </a:p>
          <a:p>
            <a:r>
              <a:rPr lang="zh-TW" altLang="en-US" sz="2400" dirty="0" smtClean="0">
                <a:latin typeface="Arial" charset="0"/>
                <a:cs typeface="Arial" charset="0"/>
              </a:rPr>
              <a:t>前趨勢科技工程師</a:t>
            </a:r>
            <a:endParaRPr lang="en-US" altLang="zh-TW" sz="2400" dirty="0" smtClean="0">
              <a:latin typeface="Arial" charset="0"/>
              <a:cs typeface="Arial" charset="0"/>
              <a:hlinkClick r:id=""/>
            </a:endParaRPr>
          </a:p>
          <a:p>
            <a:r>
              <a:rPr lang="en-US" altLang="zh-TW" sz="2400" dirty="0" smtClean="0">
                <a:latin typeface="Arial" charset="0"/>
                <a:cs typeface="Arial" charset="0"/>
                <a:hlinkClick r:id=""/>
              </a:rPr>
              <a:t>ywchiu.com</a:t>
            </a:r>
            <a:endParaRPr lang="en-US" altLang="zh-TW" sz="2400" dirty="0">
              <a:latin typeface="Arial" charset="0"/>
              <a:cs typeface="Arial" charset="0"/>
            </a:endParaRPr>
          </a:p>
          <a:p>
            <a:r>
              <a:rPr lang="zh-TW" altLang="en-US" sz="2400" dirty="0">
                <a:latin typeface="Arial" charset="0"/>
                <a:cs typeface="Arial" charset="0"/>
              </a:rPr>
              <a:t>大</a:t>
            </a:r>
            <a:r>
              <a:rPr lang="zh-TW" altLang="en-US" sz="2400" dirty="0" smtClean="0">
                <a:latin typeface="Arial" charset="0"/>
                <a:cs typeface="Arial" charset="0"/>
              </a:rPr>
              <a:t>數學堂   </a:t>
            </a:r>
            <a:r>
              <a:rPr lang="en-US" altLang="zh-TW" sz="2000" dirty="0" smtClean="0">
                <a:latin typeface="Arial" charset="0"/>
                <a:cs typeface="Arial" charset="0"/>
                <a:hlinkClick r:id="rId4"/>
              </a:rPr>
              <a:t>http://www.largitdata.com/</a:t>
            </a:r>
            <a:endParaRPr lang="en-US" altLang="zh-TW" sz="2400" dirty="0" smtClean="0">
              <a:latin typeface="Arial" charset="0"/>
              <a:cs typeface="Arial" charset="0"/>
            </a:endParaRPr>
          </a:p>
          <a:p>
            <a:r>
              <a:rPr lang="zh-TW" altLang="en-US" sz="2400" dirty="0" smtClean="0">
                <a:latin typeface="Arial" charset="0"/>
                <a:cs typeface="Arial" charset="0"/>
              </a:rPr>
              <a:t>粉絲頁</a:t>
            </a:r>
            <a:r>
              <a:rPr lang="en-US" altLang="zh-TW" sz="2000" dirty="0" smtClean="0">
                <a:latin typeface="Arial" charset="0"/>
                <a:cs typeface="Arial" charset="0"/>
                <a:hlinkClick r:id="rId5"/>
              </a:rPr>
              <a:t>https://www.facebook.com/largitdata</a:t>
            </a:r>
            <a:endParaRPr lang="en-US" altLang="zh-TW" sz="2000" dirty="0" smtClean="0">
              <a:latin typeface="Arial" charset="0"/>
              <a:cs typeface="Arial" charset="0"/>
            </a:endParaRPr>
          </a:p>
          <a:p>
            <a:r>
              <a:rPr lang="en-US" altLang="zh-TW" sz="2000" dirty="0" smtClean="0">
                <a:latin typeface="Arial" charset="0"/>
                <a:cs typeface="Arial" charset="0"/>
              </a:rPr>
              <a:t>R for Data Science Cookbook</a:t>
            </a:r>
          </a:p>
          <a:p>
            <a:pPr marL="400050" lvl="1" indent="0">
              <a:buNone/>
            </a:pPr>
            <a:r>
              <a:rPr lang="en-US" altLang="zh-TW" sz="1600" dirty="0">
                <a:latin typeface="Arial" charset="0"/>
                <a:cs typeface="Arial" charset="0"/>
                <a:hlinkClick r:id="rId6"/>
              </a:rPr>
              <a:t>https://</a:t>
            </a:r>
            <a:r>
              <a:rPr lang="en-US" altLang="zh-TW" sz="1600" dirty="0" smtClean="0">
                <a:latin typeface="Arial" charset="0"/>
                <a:cs typeface="Arial" charset="0"/>
                <a:hlinkClick r:id="rId6"/>
              </a:rPr>
              <a:t>www.packtpub.com/big-data-and-business-intelligence/r-data-science-cookbook</a:t>
            </a:r>
            <a:endParaRPr lang="en-US" altLang="zh-TW" sz="2000" dirty="0">
              <a:latin typeface="Arial" charset="0"/>
              <a:cs typeface="Arial" charset="0"/>
            </a:endParaRPr>
          </a:p>
          <a:p>
            <a:r>
              <a:rPr lang="en-US" altLang="zh-TW" sz="2000" dirty="0">
                <a:latin typeface="Arial" charset="0"/>
                <a:cs typeface="Arial" charset="0"/>
              </a:rPr>
              <a:t>Machine Learning With R Cookbook</a:t>
            </a:r>
            <a:r>
              <a:rPr lang="en-US" altLang="zh-TW" dirty="0" smtClean="0">
                <a:latin typeface="Arial" charset="0"/>
                <a:cs typeface="Arial" charset="0"/>
              </a:rPr>
              <a:t> </a:t>
            </a:r>
            <a:r>
              <a:rPr lang="en-US" altLang="zh-TW" sz="1600" dirty="0">
                <a:latin typeface="Arial" charset="0"/>
                <a:cs typeface="Arial" charset="0"/>
                <a:hlinkClick r:id="rId7"/>
              </a:rPr>
              <a:t>https://www.packtpub.com/big-data-and-business-intelligence/machine-learning-r-cookbook</a:t>
            </a:r>
            <a:endParaRPr lang="en-US" altLang="zh-TW" sz="16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Arial" charset="0"/>
                <a:cs typeface="Arial" charset="0"/>
              </a:rPr>
              <a:t/>
            </a:r>
            <a:br>
              <a:rPr lang="en-US" altLang="zh-TW" dirty="0" smtClean="0">
                <a:latin typeface="Arial" charset="0"/>
                <a:cs typeface="Arial" charset="0"/>
              </a:rPr>
            </a:br>
            <a:endParaRPr lang="zh-TW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6913563" y="6381750"/>
            <a:ext cx="2133600" cy="365125"/>
          </a:xfrm>
        </p:spPr>
        <p:txBody>
          <a:bodyPr/>
          <a:lstStyle/>
          <a:p>
            <a:fld id="{82A3E47B-88B2-428F-8C7C-05B0F9CA9DF6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270396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</a:t>
            </a:r>
            <a:r>
              <a:rPr lang="zh-TW" altLang="en-US" dirty="0" smtClean="0"/>
              <a:t>分群問題                                降低維度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使用非監督式學習找出隱藏的架構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cxnSp>
        <p:nvCxnSpPr>
          <p:cNvPr id="5" name="直線接點 4"/>
          <p:cNvCxnSpPr/>
          <p:nvPr/>
        </p:nvCxnSpPr>
        <p:spPr>
          <a:xfrm>
            <a:off x="495740" y="2924944"/>
            <a:ext cx="0" cy="2191657"/>
          </a:xfrm>
          <a:prstGeom prst="line">
            <a:avLst/>
          </a:prstGeom>
          <a:ln w="57150"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510254" y="5116601"/>
            <a:ext cx="3773714" cy="0"/>
          </a:xfrm>
          <a:prstGeom prst="line">
            <a:avLst/>
          </a:prstGeom>
          <a:ln w="571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-65309" y="379580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Y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2099437" y="530606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X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2759229" y="3808239"/>
            <a:ext cx="199399" cy="199400"/>
            <a:chOff x="4549447" y="5316029"/>
            <a:chExt cx="199399" cy="199400"/>
          </a:xfrm>
        </p:grpSpPr>
        <p:cxnSp>
          <p:nvCxnSpPr>
            <p:cNvPr id="10" name="直線接點 9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2313746" y="3083819"/>
            <a:ext cx="199399" cy="199400"/>
            <a:chOff x="4549447" y="5316029"/>
            <a:chExt cx="199399" cy="199400"/>
          </a:xfrm>
        </p:grpSpPr>
        <p:cxnSp>
          <p:nvCxnSpPr>
            <p:cNvPr id="13" name="直線接點 12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群組 14"/>
          <p:cNvGrpSpPr/>
          <p:nvPr/>
        </p:nvGrpSpPr>
        <p:grpSpPr>
          <a:xfrm>
            <a:off x="1713059" y="3330715"/>
            <a:ext cx="199399" cy="199400"/>
            <a:chOff x="4549447" y="5316029"/>
            <a:chExt cx="199399" cy="199400"/>
          </a:xfrm>
        </p:grpSpPr>
        <p:cxnSp>
          <p:nvCxnSpPr>
            <p:cNvPr id="16" name="直線接點 15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群組 17"/>
          <p:cNvGrpSpPr/>
          <p:nvPr/>
        </p:nvGrpSpPr>
        <p:grpSpPr>
          <a:xfrm>
            <a:off x="1821011" y="3764876"/>
            <a:ext cx="199399" cy="199400"/>
            <a:chOff x="4549447" y="5316029"/>
            <a:chExt cx="199399" cy="199400"/>
          </a:xfrm>
        </p:grpSpPr>
        <p:cxnSp>
          <p:nvCxnSpPr>
            <p:cNvPr id="19" name="直線接點 18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群組 20"/>
          <p:cNvGrpSpPr/>
          <p:nvPr/>
        </p:nvGrpSpPr>
        <p:grpSpPr>
          <a:xfrm>
            <a:off x="2301488" y="3898720"/>
            <a:ext cx="199399" cy="199400"/>
            <a:chOff x="4549447" y="5316029"/>
            <a:chExt cx="199399" cy="199400"/>
          </a:xfrm>
        </p:grpSpPr>
        <p:cxnSp>
          <p:nvCxnSpPr>
            <p:cNvPr id="22" name="直線接點 21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" name="群組 23"/>
          <p:cNvGrpSpPr/>
          <p:nvPr/>
        </p:nvGrpSpPr>
        <p:grpSpPr>
          <a:xfrm>
            <a:off x="2313747" y="3483215"/>
            <a:ext cx="199399" cy="199400"/>
            <a:chOff x="4549447" y="5316029"/>
            <a:chExt cx="199399" cy="199400"/>
          </a:xfrm>
        </p:grpSpPr>
        <p:cxnSp>
          <p:nvCxnSpPr>
            <p:cNvPr id="25" name="直線接點 24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群組 26"/>
          <p:cNvGrpSpPr/>
          <p:nvPr/>
        </p:nvGrpSpPr>
        <p:grpSpPr>
          <a:xfrm>
            <a:off x="2914435" y="3402810"/>
            <a:ext cx="199399" cy="199400"/>
            <a:chOff x="4549447" y="5316029"/>
            <a:chExt cx="199399" cy="199400"/>
          </a:xfrm>
        </p:grpSpPr>
        <p:cxnSp>
          <p:nvCxnSpPr>
            <p:cNvPr id="28" name="直線接點 27"/>
            <p:cNvCxnSpPr/>
            <p:nvPr/>
          </p:nvCxnSpPr>
          <p:spPr>
            <a:xfrm flipH="1"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>
              <a:off x="4549447" y="5316029"/>
              <a:ext cx="199399" cy="19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0" name="直線接點 29"/>
          <p:cNvCxnSpPr/>
          <p:nvPr/>
        </p:nvCxnSpPr>
        <p:spPr>
          <a:xfrm>
            <a:off x="4930165" y="2924944"/>
            <a:ext cx="0" cy="2191657"/>
          </a:xfrm>
          <a:prstGeom prst="line">
            <a:avLst/>
          </a:prstGeom>
          <a:ln w="57150"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4944679" y="5116601"/>
            <a:ext cx="3773714" cy="0"/>
          </a:xfrm>
          <a:prstGeom prst="line">
            <a:avLst/>
          </a:prstGeom>
          <a:ln w="571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橢圓 31"/>
          <p:cNvSpPr/>
          <p:nvPr/>
        </p:nvSpPr>
        <p:spPr>
          <a:xfrm>
            <a:off x="852830" y="4197573"/>
            <a:ext cx="251570" cy="25157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1324458" y="4235779"/>
            <a:ext cx="251570" cy="25157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1151042" y="3829106"/>
            <a:ext cx="251570" cy="25157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1127692" y="4604246"/>
            <a:ext cx="251570" cy="25157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 rot="9000000">
            <a:off x="5626007" y="3185660"/>
            <a:ext cx="2713734" cy="131083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5942854" y="3083819"/>
            <a:ext cx="2112987" cy="1426789"/>
          </a:xfrm>
          <a:prstGeom prst="line">
            <a:avLst/>
          </a:prstGeom>
          <a:ln w="57150">
            <a:solidFill>
              <a:srgbClr val="C00000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6540059" y="52265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就業率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4158393" y="352049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GDP</a:t>
            </a:r>
            <a:endParaRPr lang="zh-TW" altLang="en-US" dirty="0"/>
          </a:p>
        </p:txBody>
      </p:sp>
      <p:sp>
        <p:nvSpPr>
          <p:cNvPr id="40" name="等腰三角形 39"/>
          <p:cNvSpPr/>
          <p:nvPr/>
        </p:nvSpPr>
        <p:spPr>
          <a:xfrm>
            <a:off x="2513145" y="4361564"/>
            <a:ext cx="345783" cy="298089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等腰三角形 40"/>
          <p:cNvSpPr/>
          <p:nvPr/>
        </p:nvSpPr>
        <p:spPr>
          <a:xfrm>
            <a:off x="3008824" y="4439004"/>
            <a:ext cx="345783" cy="298089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等腰三角形 41"/>
          <p:cNvSpPr/>
          <p:nvPr/>
        </p:nvSpPr>
        <p:spPr>
          <a:xfrm>
            <a:off x="2663041" y="4704945"/>
            <a:ext cx="345783" cy="298089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/>
          <p:cNvSpPr/>
          <p:nvPr/>
        </p:nvSpPr>
        <p:spPr>
          <a:xfrm>
            <a:off x="1519597" y="2796313"/>
            <a:ext cx="1779969" cy="1448354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/>
          <p:cNvSpPr/>
          <p:nvPr/>
        </p:nvSpPr>
        <p:spPr>
          <a:xfrm>
            <a:off x="604006" y="3634057"/>
            <a:ext cx="1095146" cy="1448354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>
            <a:off x="2397111" y="4227015"/>
            <a:ext cx="1095146" cy="855396"/>
          </a:xfrm>
          <a:prstGeom prst="ellipse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接點 45"/>
          <p:cNvCxnSpPr/>
          <p:nvPr/>
        </p:nvCxnSpPr>
        <p:spPr>
          <a:xfrm flipH="1" flipV="1">
            <a:off x="6519358" y="3330715"/>
            <a:ext cx="428212" cy="510362"/>
          </a:xfrm>
          <a:prstGeom prst="line">
            <a:avLst/>
          </a:prstGeom>
          <a:ln w="57150">
            <a:solidFill>
              <a:srgbClr val="C00000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等腰三角形 46"/>
          <p:cNvSpPr/>
          <p:nvPr/>
        </p:nvSpPr>
        <p:spPr>
          <a:xfrm>
            <a:off x="5899495" y="3941233"/>
            <a:ext cx="345783" cy="298089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等腰三角形 47"/>
          <p:cNvSpPr/>
          <p:nvPr/>
        </p:nvSpPr>
        <p:spPr>
          <a:xfrm>
            <a:off x="6519358" y="4174313"/>
            <a:ext cx="345783" cy="298089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等腰三角形 48"/>
          <p:cNvSpPr/>
          <p:nvPr/>
        </p:nvSpPr>
        <p:spPr>
          <a:xfrm>
            <a:off x="6319659" y="3640282"/>
            <a:ext cx="345783" cy="298089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等腰三角形 49"/>
          <p:cNvSpPr/>
          <p:nvPr/>
        </p:nvSpPr>
        <p:spPr>
          <a:xfrm>
            <a:off x="7071439" y="3824826"/>
            <a:ext cx="345783" cy="298089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等腰三角形 50"/>
          <p:cNvSpPr/>
          <p:nvPr/>
        </p:nvSpPr>
        <p:spPr>
          <a:xfrm>
            <a:off x="6947569" y="3158896"/>
            <a:ext cx="345783" cy="298089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等腰三角形 51"/>
          <p:cNvSpPr/>
          <p:nvPr/>
        </p:nvSpPr>
        <p:spPr>
          <a:xfrm>
            <a:off x="7567673" y="3474241"/>
            <a:ext cx="345783" cy="298089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8302233" y="27963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新指標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9985887"/>
      </p:ext>
    </p:extLst>
  </p:cSld>
  <p:clrMapOvr>
    <a:masterClrMapping/>
  </p:clrMapOvr>
  <p:transition spd="slow">
    <p:pull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機器學習地圖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5" name="內容版面配置區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688" y="1220818"/>
            <a:ext cx="8072804" cy="5033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2339752" y="5770045"/>
            <a:ext cx="483375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http://scikit-learn.org/stable/_</a:t>
            </a:r>
            <a:r>
              <a:rPr lang="en-US" altLang="zh-TW" dirty="0" smtClean="0">
                <a:hlinkClick r:id="rId3"/>
              </a:rPr>
              <a:t>static/ml_map.png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492527270"/>
      </p:ext>
    </p:extLst>
  </p:cSld>
  <p:clrMapOvr>
    <a:masterClrMapping/>
  </p:clrMapOvr>
  <p:transition spd="slow">
    <p:pull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監督式學習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1599-7836-4A51-A5A2-5DCA85FFB41C}" type="slidenum">
              <a:rPr lang="zh-TW" altLang="en-US" smtClean="0"/>
              <a:pPr/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900878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分類問題</a:t>
            </a:r>
            <a:endParaRPr lang="en-US" altLang="zh-TW" dirty="0"/>
          </a:p>
          <a:p>
            <a:pPr lvl="1"/>
            <a:r>
              <a:rPr lang="zh-TW" altLang="en-US" dirty="0" smtClean="0"/>
              <a:t>根據已知標籤的訓練資料集</a:t>
            </a:r>
            <a:r>
              <a:rPr lang="en-US" altLang="zh-TW" dirty="0" smtClean="0"/>
              <a:t>(</a:t>
            </a:r>
            <a:r>
              <a:rPr lang="en-US" altLang="zh-TW" dirty="0"/>
              <a:t>Training Set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，產生一個新模型，用以預測測試資料集</a:t>
            </a:r>
            <a:r>
              <a:rPr lang="en-US" altLang="zh-TW" dirty="0" smtClean="0"/>
              <a:t>(</a:t>
            </a:r>
            <a:r>
              <a:rPr lang="en-US" altLang="zh-TW" dirty="0"/>
              <a:t>Testing Set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的標籤。</a:t>
            </a:r>
            <a:endParaRPr lang="en-US" altLang="zh-TW" dirty="0"/>
          </a:p>
          <a:p>
            <a:pPr lvl="1"/>
            <a:r>
              <a:rPr lang="en-US" altLang="zh-TW" dirty="0"/>
              <a:t>e.g. </a:t>
            </a:r>
            <a:r>
              <a:rPr lang="zh-TW" altLang="en-US" dirty="0" smtClean="0"/>
              <a:t>股市漲跌預測</a:t>
            </a:r>
          </a:p>
          <a:p>
            <a:endParaRPr lang="en-US" altLang="zh-TW" dirty="0"/>
          </a:p>
          <a:p>
            <a:r>
              <a:rPr lang="zh-TW" altLang="en-US" dirty="0" smtClean="0"/>
              <a:t>回歸分析</a:t>
            </a:r>
            <a:endParaRPr lang="en-US" altLang="zh-TW" dirty="0"/>
          </a:p>
          <a:p>
            <a:pPr lvl="1"/>
            <a:r>
              <a:rPr lang="zh-TW" altLang="en-US" dirty="0" smtClean="0"/>
              <a:t>使用一組</a:t>
            </a:r>
            <a:r>
              <a:rPr lang="zh-TW" altLang="en-US" b="1" u="sng" dirty="0" smtClean="0"/>
              <a:t>已知對應值</a:t>
            </a:r>
            <a:r>
              <a:rPr lang="zh-TW" altLang="en-US" dirty="0" smtClean="0"/>
              <a:t>的資料產生的模型，預測新資料的對應值</a:t>
            </a:r>
            <a:endParaRPr lang="en-US" altLang="zh-TW" dirty="0"/>
          </a:p>
          <a:p>
            <a:pPr lvl="1"/>
            <a:r>
              <a:rPr lang="en-US" altLang="zh-TW" dirty="0"/>
              <a:t>e.g. </a:t>
            </a:r>
            <a:r>
              <a:rPr lang="zh-TW" altLang="en-US" dirty="0" smtClean="0"/>
              <a:t>股價預測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監督式學習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1881845"/>
      </p:ext>
    </p:extLst>
  </p:cSld>
  <p:clrMapOvr>
    <a:masterClrMapping/>
  </p:clrMapOvr>
  <p:transition spd="slow">
    <p:pull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決策樹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5" name="Picture 2" descr="http://www.saedsayad.com/images/Decision_Tree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18" y="2204864"/>
            <a:ext cx="8149682" cy="305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544076"/>
      </p:ext>
    </p:extLst>
  </p:cSld>
  <p:clrMapOvr>
    <a:masterClrMapping/>
  </p:clrMapOvr>
  <p:transition spd="slow">
    <p:pull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用於計算一個系統中的失序現象，也就是計算該系統混亂</a:t>
            </a:r>
            <a:r>
              <a:rPr lang="en-US" altLang="zh-TW" dirty="0" smtClean="0"/>
              <a:t>(</a:t>
            </a:r>
            <a:r>
              <a:rPr lang="zh-TW" altLang="en-US" dirty="0" smtClean="0"/>
              <a:t>糾結</a:t>
            </a:r>
            <a:r>
              <a:rPr lang="en-US" altLang="zh-TW" dirty="0" smtClean="0"/>
              <a:t>)</a:t>
            </a:r>
            <a:r>
              <a:rPr lang="zh-TW" altLang="en-US" dirty="0"/>
              <a:t>的程度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Entropy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pic>
        <p:nvPicPr>
          <p:cNvPr id="5" name="Picture 4" descr="http://www.saedsayad.com/images/Entr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775830"/>
            <a:ext cx="3936923" cy="33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726477"/>
      </p:ext>
    </p:extLst>
  </p:cSld>
  <p:clrMapOvr>
    <a:masterClrMapping/>
  </p:clrMapOvr>
  <p:transition spd="slow">
    <p:pull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Gini Impurity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754458" y="4435989"/>
            <a:ext cx="5440738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範例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:  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dirty="0" err="1" smtClean="0">
                <a:latin typeface="微軟正黑體" pitchFamily="34" charset="-120"/>
                <a:ea typeface="微軟正黑體" pitchFamily="34" charset="-120"/>
              </a:rPr>
              <a:t>Prob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 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晴天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)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=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0.4</a:t>
            </a:r>
          </a:p>
          <a:p>
            <a:r>
              <a:rPr lang="en-US" altLang="zh-TW" dirty="0" err="1" smtClean="0">
                <a:latin typeface="微軟正黑體" pitchFamily="34" charset="-120"/>
                <a:ea typeface="微軟正黑體" pitchFamily="34" charset="-120"/>
              </a:rPr>
              <a:t>Prob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陰天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)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= 0.3 </a:t>
            </a:r>
          </a:p>
          <a:p>
            <a:r>
              <a:rPr lang="en-US" altLang="zh-TW" dirty="0" err="1" smtClean="0">
                <a:latin typeface="微軟正黑體" pitchFamily="34" charset="-120"/>
                <a:ea typeface="微軟正黑體" pitchFamily="34" charset="-120"/>
              </a:rPr>
              <a:t>Prob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 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雨天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)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= 0.3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it-IT" altLang="zh-TW" dirty="0">
                <a:latin typeface="微軟正黑體" pitchFamily="34" charset="-120"/>
                <a:ea typeface="微軟正黑體" pitchFamily="34" charset="-120"/>
              </a:rPr>
              <a:t>Gini Index = 1 – (0.4^2 + 0.3^2 + 0.3^2) = 0.660 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Picture 4" descr="Gini Ind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40" y="4794963"/>
            <a:ext cx="2619423" cy="76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www.projectrhea.org/rhea/images/5/52/Impurity_Old_Kiw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388" y="1283384"/>
            <a:ext cx="4416425" cy="305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760389"/>
      </p:ext>
    </p:extLst>
  </p:cSld>
  <p:clrMapOvr>
    <a:masterClrMapping/>
  </p:clrMapOvr>
  <p:transition spd="slow">
    <p:pull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單一變數的計算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02" y="1736058"/>
            <a:ext cx="7172414" cy="4138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3481272"/>
      </p:ext>
    </p:extLst>
  </p:cSld>
  <p:clrMapOvr>
    <a:masterClrMapping/>
  </p:clrMapOvr>
  <p:transition spd="slow">
    <p:pull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多變數的計算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09" y="1426046"/>
            <a:ext cx="6924675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5922089"/>
      </p:ext>
    </p:extLst>
  </p:cSld>
  <p:clrMapOvr>
    <a:masterClrMapping/>
  </p:clrMapOvr>
  <p:transition spd="slow">
    <p:pull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根據分割</a:t>
            </a:r>
            <a:r>
              <a:rPr lang="en-US" altLang="zh-TW" dirty="0" smtClean="0"/>
              <a:t>(</a:t>
            </a:r>
            <a:r>
              <a:rPr lang="en-US" altLang="zh-TW" dirty="0"/>
              <a:t>Split</a:t>
            </a:r>
            <a:r>
              <a:rPr lang="en-US" altLang="zh-TW" dirty="0" smtClean="0"/>
              <a:t>)</a:t>
            </a:r>
            <a:r>
              <a:rPr lang="zh-TW" altLang="en-US" dirty="0" smtClean="0"/>
              <a:t>後，所減少的</a:t>
            </a:r>
            <a:r>
              <a:rPr lang="en-US" altLang="zh-TW" dirty="0" smtClean="0"/>
              <a:t>Entropy</a:t>
            </a:r>
            <a:endParaRPr lang="en-US" altLang="zh-TW" dirty="0"/>
          </a:p>
          <a:p>
            <a:r>
              <a:rPr lang="zh-TW" altLang="en-US" dirty="0" smtClean="0"/>
              <a:t>因此做分割時，會尋找最大的</a:t>
            </a:r>
            <a:r>
              <a:rPr lang="en-US" altLang="zh-TW" dirty="0" smtClean="0"/>
              <a:t>Information </a:t>
            </a:r>
            <a:r>
              <a:rPr lang="en-US" altLang="zh-TW" dirty="0"/>
              <a:t>Gain</a:t>
            </a:r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1. </a:t>
            </a:r>
            <a:r>
              <a:rPr lang="zh-TW" altLang="en-US" dirty="0" smtClean="0"/>
              <a:t>計算</a:t>
            </a:r>
            <a:r>
              <a:rPr lang="en-US" altLang="zh-TW" dirty="0" smtClean="0"/>
              <a:t>Entropy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Information 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pic>
        <p:nvPicPr>
          <p:cNvPr id="5" name="Picture 2" descr="http://www.saedsayad.com/images/Entropy_targ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38" y="3501008"/>
            <a:ext cx="7067309" cy="241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0550"/>
      </p:ext>
    </p:extLst>
  </p:cSld>
  <p:clrMapOvr>
    <a:masterClrMapping/>
  </p:clrMapOvr>
  <p:transition spd="slow">
    <p:pull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3" name="Rectangle 13"/>
          <p:cNvSpPr>
            <a:spLocks/>
          </p:cNvSpPr>
          <p:nvPr/>
        </p:nvSpPr>
        <p:spPr bwMode="auto">
          <a:xfrm>
            <a:off x="414247" y="207438"/>
            <a:ext cx="7931151" cy="628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eaLnBrk="0" hangingPunct="0"/>
            <a:r>
              <a:rPr lang="en-US" altLang="zh-TW" sz="2400" b="1" dirty="0">
                <a:solidFill>
                  <a:srgbClr val="595959"/>
                </a:solidFill>
                <a:ea typeface="微軟正黑體" pitchFamily="34" charset="-120"/>
                <a:cs typeface="Arial" charset="0"/>
              </a:rPr>
              <a:t>Machine Learning With R Cookbook </a:t>
            </a:r>
          </a:p>
          <a:p>
            <a:pPr eaLnBrk="0" hangingPunct="0"/>
            <a:r>
              <a:rPr lang="en-US" altLang="zh-TW" sz="2400" b="1" dirty="0" smtClean="0">
                <a:solidFill>
                  <a:srgbClr val="595959"/>
                </a:solidFill>
                <a:ea typeface="微軟正黑體" pitchFamily="34" charset="-120"/>
                <a:cs typeface="Arial" charset="0"/>
              </a:rPr>
              <a:t>(</a:t>
            </a:r>
            <a:r>
              <a:rPr lang="zh-TW" altLang="en-US" sz="2400" b="1" dirty="0" smtClean="0">
                <a:solidFill>
                  <a:srgbClr val="595959"/>
                </a:solidFill>
                <a:ea typeface="微軟正黑體" pitchFamily="34" charset="-120"/>
                <a:cs typeface="Arial" charset="0"/>
              </a:rPr>
              <a:t>機器學習與</a:t>
            </a:r>
            <a:r>
              <a:rPr lang="en-US" altLang="zh-TW" sz="2400" b="1" dirty="0" smtClean="0">
                <a:solidFill>
                  <a:srgbClr val="595959"/>
                </a:solidFill>
                <a:ea typeface="微軟正黑體" pitchFamily="34" charset="-120"/>
                <a:cs typeface="Arial" charset="0"/>
              </a:rPr>
              <a:t>R</a:t>
            </a:r>
            <a:r>
              <a:rPr lang="zh-TW" altLang="en-US" sz="2400" b="1" dirty="0" smtClean="0">
                <a:solidFill>
                  <a:srgbClr val="595959"/>
                </a:solidFill>
                <a:ea typeface="微軟正黑體" pitchFamily="34" charset="-120"/>
                <a:cs typeface="Arial" charset="0"/>
              </a:rPr>
              <a:t>語言實戰</a:t>
            </a:r>
            <a:r>
              <a:rPr lang="en-US" altLang="zh-TW" sz="2400" b="1" dirty="0" smtClean="0">
                <a:solidFill>
                  <a:srgbClr val="595959"/>
                </a:solidFill>
                <a:ea typeface="微軟正黑體" pitchFamily="34" charset="-120"/>
                <a:cs typeface="Arial" charset="0"/>
              </a:rPr>
              <a:t>)</a:t>
            </a:r>
            <a:r>
              <a:rPr lang="zh-TW" altLang="en-US" sz="2400" b="1" dirty="0" smtClean="0">
                <a:solidFill>
                  <a:srgbClr val="595959"/>
                </a:solidFill>
                <a:ea typeface="微軟正黑體" pitchFamily="34" charset="-120"/>
                <a:cs typeface="Arial" charset="0"/>
              </a:rPr>
              <a:t> </a:t>
            </a:r>
            <a:r>
              <a:rPr lang="en-US" altLang="zh-TW" sz="2400" b="1" dirty="0">
                <a:solidFill>
                  <a:srgbClr val="595959"/>
                </a:solidFill>
                <a:ea typeface="微軟正黑體" pitchFamily="34" charset="-120"/>
                <a:cs typeface="Arial" charset="0"/>
              </a:rPr>
              <a:t>&amp; R for Data Science Cookbook</a:t>
            </a:r>
            <a:endParaRPr lang="en-US" sz="2400" b="1" dirty="0">
              <a:solidFill>
                <a:srgbClr val="595959"/>
              </a:solidFill>
              <a:ea typeface="微軟正黑體" pitchFamily="34" charset="-120"/>
              <a:cs typeface="Arial" charset="0"/>
              <a:sym typeface="Bebas Neue" charset="0"/>
            </a:endParaRP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2123728" y="5584493"/>
            <a:ext cx="5377159" cy="59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Author: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David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(YU-WEI CHIU) Chiu </a:t>
            </a:r>
          </a:p>
        </p:txBody>
      </p:sp>
      <p:sp>
        <p:nvSpPr>
          <p:cNvPr id="25625" name="Rectangle 25"/>
          <p:cNvSpPr>
            <a:spLocks/>
          </p:cNvSpPr>
          <p:nvPr/>
        </p:nvSpPr>
        <p:spPr bwMode="auto">
          <a:xfrm>
            <a:off x="1011795" y="4729708"/>
            <a:ext cx="339146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endParaRPr lang="en-US" altLang="zh-TW" sz="2133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 descr="https://www.packtpub.com/sites/default/files/2042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6" y="1565333"/>
            <a:ext cx="2797273" cy="345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d1ldz4te4covpm.cloudfront.net/sites/default/files/imagecache/ppv4_main_book_cover/0815OS_4007_R%20Cookbook_N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633" y="1565335"/>
            <a:ext cx="2794783" cy="345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d2hsbzg80yxel6.cloudfront.net/images/109323/original/978711153595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280" y="1410918"/>
            <a:ext cx="2763691" cy="37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18689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計算</a:t>
            </a:r>
            <a:r>
              <a:rPr lang="en-US" altLang="zh-TW" dirty="0" smtClean="0"/>
              <a:t>Information </a:t>
            </a:r>
            <a:r>
              <a:rPr lang="en-US" altLang="zh-TW" dirty="0"/>
              <a:t>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761" y="1228726"/>
            <a:ext cx="5188477" cy="4780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4394601"/>
      </p:ext>
    </p:extLst>
  </p:cSld>
  <p:clrMapOvr>
    <a:masterClrMapping/>
  </p:clrMapOvr>
  <p:transition spd="slow">
    <p:pull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選擇有最大</a:t>
            </a:r>
            <a:r>
              <a:rPr lang="en-US" altLang="zh-TW" dirty="0" smtClean="0"/>
              <a:t>Information Gain</a:t>
            </a:r>
            <a:r>
              <a:rPr lang="zh-TW" altLang="en-US" dirty="0" smtClean="0"/>
              <a:t>的屬性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pic>
        <p:nvPicPr>
          <p:cNvPr id="5" name="Picture 2" descr="http://www.saedsayad.com/images/Entropy_attribute_be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922" y="1799568"/>
            <a:ext cx="6627785" cy="430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87301"/>
      </p:ext>
    </p:extLst>
  </p:cSld>
  <p:clrMapOvr>
    <a:masterClrMapping/>
  </p:clrMapOvr>
  <p:transition spd="slow">
    <p:pull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選擇子節點與分割節點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pic>
        <p:nvPicPr>
          <p:cNvPr id="5" name="Picture 2" descr="http://www.saedsayad.com/images/Entropy_overca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28726"/>
            <a:ext cx="4717952" cy="213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saedsayad.com/images/Entropy_Sunn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088" y="3569195"/>
            <a:ext cx="4225135" cy="235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6598916" y="2029990"/>
            <a:ext cx="1508683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Entropy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則為子節點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598916" y="4387631"/>
            <a:ext cx="1569660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Entropy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則為分割節點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27080"/>
      </p:ext>
    </p:extLst>
  </p:cSld>
  <p:clrMapOvr>
    <a:masterClrMapping/>
  </p:clrMapOvr>
  <p:transition spd="slow">
    <p:pull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決策樹如同</a:t>
            </a:r>
            <a:r>
              <a:rPr lang="en-US" altLang="zh-TW" dirty="0" smtClean="0"/>
              <a:t>IF…ELSE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pic>
        <p:nvPicPr>
          <p:cNvPr id="5" name="Picture 2" descr="http://www.saedsayad.com/images/Decision_ru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49" y="1514564"/>
            <a:ext cx="7974301" cy="439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34796"/>
      </p:ext>
    </p:extLst>
  </p:cSld>
  <p:clrMapOvr>
    <a:masterClrMapping/>
  </p:clrMapOvr>
  <p:transition spd="slow">
    <p:pull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https://en.wikipedia.org/wiki/Iris_flower_data_set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如何分類鳶尾花 </a:t>
            </a:r>
            <a:r>
              <a:rPr lang="en-US" altLang="zh-TW" dirty="0" smtClean="0"/>
              <a:t>(</a:t>
            </a:r>
            <a:r>
              <a:rPr lang="en-US" altLang="zh-TW" dirty="0"/>
              <a:t>iris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pic>
        <p:nvPicPr>
          <p:cNvPr id="5" name="Picture 2" descr="https://upload.wikimedia.org/wikipedia/commons/thumb/5/56/Kosaciec_szczecinkowaty_Iris_setosa.jpg/220px-Kosaciec_szczecinkowaty_Iris_setos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33" y="2407085"/>
            <a:ext cx="1988491" cy="264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153773" y="531098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Iris </a:t>
            </a:r>
            <a:r>
              <a:rPr lang="en-US" altLang="zh-TW" dirty="0" err="1"/>
              <a:t>setosa</a:t>
            </a:r>
            <a:endParaRPr lang="zh-TW" altLang="en-US" dirty="0"/>
          </a:p>
        </p:txBody>
      </p:sp>
      <p:pic>
        <p:nvPicPr>
          <p:cNvPr id="7" name="Picture 4" descr="https://upload.wikimedia.org/wikipedia/commons/thumb/4/41/Iris_versicolor_3.jpg/220px-Iris_versicolor_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188" y="2996952"/>
            <a:ext cx="2626754" cy="197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3768559" y="5298013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Iris versicolor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705930" y="531098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Iris </a:t>
            </a:r>
            <a:r>
              <a:rPr lang="en-US" altLang="zh-TW" dirty="0" err="1"/>
              <a:t>virginica</a:t>
            </a:r>
            <a:endParaRPr lang="zh-TW" altLang="en-US" dirty="0"/>
          </a:p>
        </p:txBody>
      </p:sp>
      <p:pic>
        <p:nvPicPr>
          <p:cNvPr id="10" name="Picture 6" descr="https://upload.wikimedia.org/wikipedia/commons/thumb/9/9f/Iris_virginica.jpg/220px-Iris_virginic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749" y="2996952"/>
            <a:ext cx="2421310" cy="197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605634"/>
      </p:ext>
    </p:extLst>
  </p:cSld>
  <p:clrMapOvr>
    <a:masterClrMapping/>
  </p:clrMapOvr>
  <p:transition spd="slow">
    <p:pull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如何從花萼與花瓣長寬分辨花種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144" y="2204864"/>
            <a:ext cx="3942837" cy="303943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06" y="2420888"/>
            <a:ext cx="4667468" cy="25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45050"/>
      </p:ext>
    </p:extLst>
  </p:cSld>
  <p:clrMapOvr>
    <a:masterClrMapping/>
  </p:clrMapOvr>
  <p:transition spd="slow">
    <p:pull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datasets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load_iris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tree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load_iris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tree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DecisionTreeClassifier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target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r>
              <a:rPr lang="zh-TW" altLang="en-US" dirty="0" smtClean="0"/>
              <a:t>產生預測結果</a:t>
            </a:r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predicted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predict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  <a:p>
            <a:pPr marL="0" indent="0">
              <a:buNone/>
            </a:pP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err="1"/>
              <a:t>sklearn</a:t>
            </a:r>
            <a:r>
              <a:rPr lang="en-US" altLang="zh-TW" dirty="0"/>
              <a:t> </a:t>
            </a:r>
            <a:r>
              <a:rPr lang="zh-TW" altLang="en-US" dirty="0" smtClean="0"/>
              <a:t>建立決策樹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485378" y="2924944"/>
            <a:ext cx="5400600" cy="57606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885978" y="3540240"/>
            <a:ext cx="233910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呼叫決策樹函式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2501572"/>
      </p:ext>
    </p:extLst>
  </p:cSld>
  <p:clrMapOvr>
    <a:masterClrMapping/>
  </p:clrMapOvr>
  <p:transition spd="slow">
    <p:pull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highlight>
                  <a:srgbClr val="FFFFFF"/>
                </a:highlight>
              </a:rPr>
              <a:t>繪製成樹狀圖</a:t>
            </a:r>
            <a:endParaRPr lang="en-US" altLang="zh-TW" dirty="0">
              <a:solidFill>
                <a:srgbClr val="8700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tree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tree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export_graphviz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out_file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'tree.dot'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將分類結果顯示在圖上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37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7465601"/>
      </p:ext>
    </p:extLst>
  </p:cSld>
  <p:clrMapOvr>
    <a:masterClrMapping/>
  </p:clrMapOvr>
  <p:transition spd="slow">
    <p:pull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http://www.graphviz.org/Download_windows.php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r>
              <a:rPr lang="en-US" altLang="zh-TW" dirty="0" err="1" smtClean="0"/>
              <a:t>Graphviz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65" y="2348880"/>
            <a:ext cx="8308657" cy="348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37174"/>
      </p:ext>
    </p:extLst>
  </p:cSld>
  <p:clrMapOvr>
    <a:masterClrMapping/>
  </p:clrMapOvr>
  <p:transition spd="slow">
    <p:pull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將</a:t>
            </a:r>
            <a:r>
              <a:rPr lang="de-DE" altLang="zh-TW" dirty="0" smtClean="0"/>
              <a:t>C</a:t>
            </a:r>
            <a:r>
              <a:rPr lang="de-DE" altLang="zh-TW" dirty="0"/>
              <a:t>:\Program Files (x86)\Graphviz2.38\bin</a:t>
            </a:r>
            <a:r>
              <a:rPr lang="zh-TW" altLang="en-US" dirty="0"/>
              <a:t>加到</a:t>
            </a:r>
            <a:r>
              <a:rPr lang="en-US" altLang="zh-TW" dirty="0"/>
              <a:t>PATH </a:t>
            </a:r>
            <a:r>
              <a:rPr lang="zh-TW" altLang="en-US" dirty="0"/>
              <a:t>之中</a:t>
            </a:r>
            <a:endParaRPr lang="de-DE" altLang="zh-TW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設定程式路徑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193107"/>
            <a:ext cx="3766319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37025"/>
      </p:ext>
    </p:extLst>
  </p:cSld>
  <p:clrMapOvr>
    <a:masterClrMapping/>
  </p:clrMapOvr>
  <p:transition spd="slow">
    <p:pull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所有課程補充資料、投影片皆位於</a:t>
            </a:r>
            <a:endParaRPr lang="en-US" altLang="zh-TW" dirty="0"/>
          </a:p>
          <a:p>
            <a:pPr lvl="1"/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github.com/ywchiu/tristar_ml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課程資料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6913563" y="6381750"/>
            <a:ext cx="2133600" cy="365125"/>
          </a:xfrm>
          <a:prstGeom prst="rect">
            <a:avLst/>
          </a:prstGeom>
        </p:spPr>
        <p:txBody>
          <a:bodyPr/>
          <a:lstStyle/>
          <a:p>
            <a:fld id="{82A3E47B-88B2-428F-8C7C-05B0F9CA9DF6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4650867"/>
      </p:ext>
    </p:extLst>
  </p:cSld>
  <p:clrMapOvr>
    <a:masterClrMapping/>
  </p:clrMapOvr>
  <p:transition spd="slow">
    <p:pull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轉換為</a:t>
            </a:r>
            <a:r>
              <a:rPr lang="en-US" altLang="zh-TW" dirty="0" err="1" smtClean="0"/>
              <a:t>png</a:t>
            </a:r>
            <a:r>
              <a:rPr lang="en-US" altLang="zh-TW" dirty="0" smtClean="0"/>
              <a:t> </a:t>
            </a:r>
            <a:r>
              <a:rPr lang="zh-TW" altLang="en-US" dirty="0" smtClean="0"/>
              <a:t>圖檔</a:t>
            </a:r>
            <a:endParaRPr lang="en-US" altLang="zh-TW" dirty="0"/>
          </a:p>
          <a:p>
            <a:pPr lvl="1"/>
            <a:r>
              <a:rPr lang="en-US" altLang="zh-TW" dirty="0"/>
              <a:t>dot –</a:t>
            </a:r>
            <a:r>
              <a:rPr lang="en-US" altLang="zh-TW" dirty="0" err="1"/>
              <a:t>Tpng</a:t>
            </a:r>
            <a:r>
              <a:rPr lang="en-US" altLang="zh-TW" dirty="0"/>
              <a:t> tree.dot –o tree.png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 smtClean="0"/>
              <a:t>轉換為</a:t>
            </a:r>
            <a:r>
              <a:rPr lang="en-US" altLang="zh-TW" dirty="0" err="1" smtClean="0"/>
              <a:t>svg</a:t>
            </a:r>
            <a:r>
              <a:rPr lang="en-US" altLang="zh-TW" dirty="0" smtClean="0"/>
              <a:t> </a:t>
            </a:r>
            <a:r>
              <a:rPr lang="zh-TW" altLang="en-US" dirty="0" smtClean="0"/>
              <a:t>圖檔</a:t>
            </a:r>
            <a:endParaRPr lang="en-US" altLang="zh-TW" dirty="0"/>
          </a:p>
          <a:p>
            <a:pPr lvl="1"/>
            <a:r>
              <a:rPr lang="en-US" altLang="zh-TW" dirty="0"/>
              <a:t>dot -</a:t>
            </a:r>
            <a:r>
              <a:rPr lang="en-US" altLang="zh-TW" dirty="0" err="1"/>
              <a:t>Tsvg</a:t>
            </a:r>
            <a:r>
              <a:rPr lang="en-US" altLang="zh-TW" dirty="0"/>
              <a:t> tree.dot -o </a:t>
            </a:r>
            <a:r>
              <a:rPr lang="en-US" altLang="zh-TW" dirty="0" err="1"/>
              <a:t>tree.svg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將樹狀模型轉換為圖檔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563888" y="4653136"/>
            <a:ext cx="420814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可以使用瀏覽器開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SVG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9964908"/>
      </p:ext>
    </p:extLst>
  </p:cSld>
  <p:clrMapOvr>
    <a:masterClrMapping/>
  </p:clrMapOvr>
  <p:transition spd="slow">
    <p:pull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轉換為</a:t>
            </a:r>
            <a:r>
              <a:rPr lang="en-US" altLang="zh-TW" dirty="0" err="1" smtClean="0"/>
              <a:t>png</a:t>
            </a:r>
            <a:r>
              <a:rPr lang="en-US" altLang="zh-TW" dirty="0" smtClean="0"/>
              <a:t> </a:t>
            </a:r>
            <a:r>
              <a:rPr lang="zh-TW" altLang="en-US" dirty="0" smtClean="0"/>
              <a:t>圖</a:t>
            </a:r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%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pylab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inline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IPython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display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Image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Image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'tree.png'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打開</a:t>
            </a:r>
            <a:r>
              <a:rPr lang="en-US" altLang="zh-TW" dirty="0" err="1" smtClean="0"/>
              <a:t>png</a:t>
            </a:r>
            <a:r>
              <a:rPr lang="en-US" altLang="zh-TW" dirty="0" smtClean="0"/>
              <a:t> </a:t>
            </a:r>
            <a:r>
              <a:rPr lang="zh-TW" altLang="en-US" dirty="0" smtClean="0"/>
              <a:t>圖檔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081" y="3212976"/>
            <a:ext cx="3432719" cy="268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63887"/>
      </p:ext>
    </p:extLst>
  </p:cSld>
  <p:clrMapOvr>
    <a:masterClrMapping/>
  </p:clrMapOvr>
  <p:transition spd="slow">
    <p:pull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itertools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product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numpy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np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matplotlib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pyplot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. datasets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load_iris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tree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load_iris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]]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target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tree.DecisionTreeClassifier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max_depth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1800" dirty="0"/>
          </a:p>
          <a:p>
            <a:endParaRPr lang="zh-TW" altLang="en-US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建立決策邊界 </a:t>
            </a:r>
            <a:r>
              <a:rPr lang="en-US" altLang="zh-TW" dirty="0" smtClean="0"/>
              <a:t>(</a:t>
            </a:r>
            <a:r>
              <a:rPr lang="en-US" altLang="zh-TW" dirty="0"/>
              <a:t>1)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42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6890488"/>
      </p:ext>
    </p:extLst>
  </p:cSld>
  <p:clrMapOvr>
    <a:masterClrMapping/>
  </p:clrMapOvr>
  <p:transition spd="slow">
    <p:pull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x_min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x_max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min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max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y_min</a:t>
            </a:r>
            <a:r>
              <a:rPr lang="es-E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s-E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y_max</a:t>
            </a:r>
            <a:r>
              <a:rPr lang="es-E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s-E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s-E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s-E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s-E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s-E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min</a:t>
            </a:r>
            <a:r>
              <a:rPr lang="es-E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r>
              <a:rPr lang="es-E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s-E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s-E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s-E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s-E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s-E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s-E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s-E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max</a:t>
            </a:r>
            <a:r>
              <a:rPr lang="es-E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r>
              <a:rPr lang="es-E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s-E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endParaRPr lang="es-E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xx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yy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np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meshgrid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np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arange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x_min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x_max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0.1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),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               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np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arange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y_min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y_max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0.1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Z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predict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np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_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xx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ravel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(),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yy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ravel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()])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Z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Z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reshape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xx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shape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contourf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xx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yy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Z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alpha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0.4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cmap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cm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rainbow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scatter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alpha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cmap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cm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RdYlBu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title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'Decision Tree'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xlabel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Petal.Length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ylabel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Petal.Width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show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zh-TW" altLang="en-US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建立決策邊界 </a:t>
            </a:r>
            <a:r>
              <a:rPr lang="en-US" altLang="zh-TW" dirty="0" smtClean="0"/>
              <a:t>(</a:t>
            </a:r>
            <a:r>
              <a:rPr lang="en-US" altLang="zh-TW" dirty="0"/>
              <a:t>2)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43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4721094"/>
      </p:ext>
    </p:extLst>
  </p:cSld>
  <p:clrMapOvr>
    <a:masterClrMapping/>
  </p:clrMapOvr>
  <p:transition spd="slow">
    <p:pull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200" dirty="0" smtClean="0"/>
              <a:t>參數學習</a:t>
            </a:r>
            <a:r>
              <a:rPr lang="en-US" altLang="zh-TW" sz="3200" dirty="0" smtClean="0"/>
              <a:t>(</a:t>
            </a:r>
            <a:r>
              <a:rPr lang="en-US" altLang="zh-TW" sz="3200" dirty="0"/>
              <a:t>Parameter Learning) </a:t>
            </a:r>
          </a:p>
          <a:p>
            <a:pPr lvl="1"/>
            <a:r>
              <a:rPr lang="zh-TW" altLang="en-US" sz="2800" dirty="0" smtClean="0"/>
              <a:t>或稱為「參數化建模」</a:t>
            </a:r>
            <a:r>
              <a:rPr lang="en-US" altLang="zh-TW" sz="2800" dirty="0" smtClean="0"/>
              <a:t>(</a:t>
            </a:r>
            <a:r>
              <a:rPr lang="en-US" altLang="zh-TW" sz="2800" dirty="0"/>
              <a:t>Parametric Modeling)</a:t>
            </a:r>
          </a:p>
          <a:p>
            <a:pPr lvl="1"/>
            <a:endParaRPr lang="en-US" altLang="zh-TW" sz="2800" dirty="0"/>
          </a:p>
          <a:p>
            <a:pPr lvl="1"/>
            <a:r>
              <a:rPr lang="zh-TW" altLang="en-US" sz="2800" dirty="0" smtClean="0"/>
              <a:t>以未確定的數值參數指定模型結構，依特定的訓練資料算出最佳參數值</a:t>
            </a:r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r>
              <a:rPr lang="zh-TW" altLang="en-US" sz="2800" dirty="0" smtClean="0"/>
              <a:t>先根據專業知識挑選屬性，利用演算法調整參數，讓模型盡可能符合資料</a:t>
            </a:r>
          </a:p>
          <a:p>
            <a:endParaRPr lang="zh-TW" altLang="en-US" sz="3200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將模型配適到資料資料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44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1384995"/>
      </p:ext>
    </p:extLst>
  </p:cSld>
  <p:clrMapOvr>
    <a:masterClrMapping/>
  </p:clrMapOvr>
  <p:transition spd="slow">
    <p:pull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每次根據一個變數取決分隔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決策樹模型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73" y="2193107"/>
            <a:ext cx="5571829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74321"/>
      </p:ext>
    </p:extLst>
  </p:cSld>
  <p:clrMapOvr>
    <a:masterClrMapping/>
  </p:clrMapOvr>
  <p:transition spd="slow">
    <p:pull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線性判別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如何切斜的刀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線性分類法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689" y="2652322"/>
            <a:ext cx="5267598" cy="345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45520"/>
      </p:ext>
    </p:extLst>
  </p:cSld>
  <p:clrMapOvr>
    <a:masterClrMapping/>
  </p:clrMapOvr>
  <p:transition spd="slow">
    <p:pull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從對連續依變數的預測轉變為二元的結果</a:t>
            </a:r>
            <a:r>
              <a:rPr lang="en-US" altLang="zh-TW" dirty="0" smtClean="0"/>
              <a:t>(</a:t>
            </a:r>
            <a:r>
              <a:rPr lang="zh-TW" altLang="en-US" dirty="0"/>
              <a:t>是</a:t>
            </a:r>
            <a:r>
              <a:rPr lang="en-US" altLang="zh-TW" dirty="0"/>
              <a:t>/</a:t>
            </a:r>
            <a:r>
              <a:rPr lang="zh-TW" altLang="en-US" dirty="0"/>
              <a:t>否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 smtClean="0"/>
              <a:t>客戶是否流失</a:t>
            </a:r>
            <a:r>
              <a:rPr lang="en-US" altLang="zh-TW" dirty="0" smtClean="0"/>
              <a:t>?</a:t>
            </a:r>
            <a:endParaRPr lang="en-US" altLang="zh-TW" dirty="0"/>
          </a:p>
          <a:p>
            <a:pPr lvl="1"/>
            <a:r>
              <a:rPr lang="zh-TW" altLang="en-US" dirty="0" smtClean="0"/>
              <a:t>客戶是否買單</a:t>
            </a:r>
            <a:r>
              <a:rPr lang="en-US" altLang="zh-TW" dirty="0" smtClean="0"/>
              <a:t>?</a:t>
            </a:r>
            <a:endParaRPr lang="en-US" altLang="zh-TW" dirty="0"/>
          </a:p>
          <a:p>
            <a:pPr lvl="1"/>
            <a:r>
              <a:rPr lang="zh-TW" altLang="en-US" dirty="0" smtClean="0"/>
              <a:t>腫瘤為良性還惡性</a:t>
            </a:r>
            <a:r>
              <a:rPr lang="en-US" altLang="zh-TW" dirty="0" smtClean="0"/>
              <a:t>?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邏輯回歸分析 </a:t>
            </a:r>
            <a:r>
              <a:rPr lang="en-US" altLang="zh-TW" dirty="0" smtClean="0"/>
              <a:t>(</a:t>
            </a:r>
            <a:r>
              <a:rPr lang="en-US" altLang="zh-TW" dirty="0"/>
              <a:t>Logistic Regression)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395" y="3719702"/>
            <a:ext cx="3822186" cy="2422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6484753" y="4453328"/>
            <a:ext cx="2416046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如果是線性回歸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會不會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值越大會得到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&gt;100%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的預測結果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7669433"/>
      </p:ext>
    </p:extLst>
  </p:cSld>
  <p:clrMapOvr>
    <a:masterClrMapping/>
  </p:clrMapOvr>
  <p:transition spd="slow">
    <p:pull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定義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r>
              <a:rPr lang="en-US" altLang="zh-TW" dirty="0"/>
              <a:t>Odds</a:t>
            </a:r>
          </a:p>
          <a:p>
            <a:pPr lvl="1"/>
            <a:r>
              <a:rPr lang="en-US" altLang="zh-TW" dirty="0"/>
              <a:t>Odds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altLang="zh-TW" dirty="0"/>
              <a:t>= Probability of event for success (PE)/ failure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altLang="zh-TW" dirty="0"/>
              <a:t>= PE/(1-PE)</a:t>
            </a:r>
          </a:p>
          <a:p>
            <a:r>
              <a:rPr lang="zh-TW" altLang="en-US" dirty="0" smtClean="0"/>
              <a:t>推導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邏輯回歸分析 </a:t>
            </a:r>
            <a:r>
              <a:rPr lang="en-US" altLang="zh-TW" dirty="0" smtClean="0"/>
              <a:t>(</a:t>
            </a:r>
            <a:r>
              <a:rPr lang="en-US" altLang="zh-TW" dirty="0"/>
              <a:t>Logistic Regression)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48</a:t>
            </a:fld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112388"/>
            <a:ext cx="6101144" cy="596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4012134" y="1245122"/>
            <a:ext cx="219803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Logistic Regression</a:t>
            </a:r>
            <a:endParaRPr lang="zh-TW" altLang="en-US" dirty="0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3552293" y="1614454"/>
            <a:ext cx="891889" cy="4979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5668318" y="1614454"/>
            <a:ext cx="821025" cy="4979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909" y="4589453"/>
            <a:ext cx="6752487" cy="122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3053853" y="5721531"/>
            <a:ext cx="368883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400" dirty="0" smtClean="0"/>
              <a:t>單純代表獲勝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失敗的機率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35690842"/>
      </p:ext>
    </p:extLst>
  </p:cSld>
  <p:clrMapOvr>
    <a:masterClrMapping/>
  </p:clrMapOvr>
  <p:transition spd="slow">
    <p:pull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datasets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load_iris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linear_model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LogisticRegression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load_iris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LogisticRegression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target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predict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建立邏輯回歸分析模型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49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6503304"/>
      </p:ext>
    </p:extLst>
  </p:cSld>
  <p:clrMapOvr>
    <a:masterClrMapping/>
  </p:clrMapOvr>
  <p:transition spd="slow">
    <p:pull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en-US" altLang="zh-TW" cap="none" dirty="0" smtClean="0">
                <a:latin typeface="Arial" charset="0"/>
                <a:cs typeface="Arial" charset="0"/>
              </a:rPr>
              <a:t>Python</a:t>
            </a:r>
            <a:r>
              <a:rPr lang="zh-TW" altLang="en-US" cap="none" dirty="0" smtClean="0">
                <a:latin typeface="Arial" charset="0"/>
                <a:cs typeface="Arial" charset="0"/>
              </a:rPr>
              <a:t>語言與資料分析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1599-7836-4A51-A5A2-5DCA85FFB41C}" type="slidenum">
              <a:rPr lang="zh-TW" altLang="en-US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865208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numpy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np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matplotlib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pyplot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datasets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load_iris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linear_model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LogisticRegression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load_iris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]]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target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LogisticRegression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2000" dirty="0"/>
          </a:p>
          <a:p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建立決策邊界 </a:t>
            </a:r>
            <a:r>
              <a:rPr lang="en-US" altLang="zh-TW" dirty="0" smtClean="0"/>
              <a:t>(</a:t>
            </a:r>
            <a:r>
              <a:rPr lang="en-US" altLang="zh-TW" dirty="0"/>
              <a:t>1)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50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7399629"/>
      </p:ext>
    </p:extLst>
  </p:cSld>
  <p:clrMapOvr>
    <a:masterClrMapping/>
  </p:clrMapOvr>
  <p:transition spd="slow">
    <p:pull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x_min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x_max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FFFFF"/>
                </a:highlight>
              </a:rPr>
              <a:t>min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FFFFF"/>
                </a:highlight>
              </a:rPr>
              <a:t>max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altLang="zh-TW" sz="1600" dirty="0">
                <a:solidFill>
                  <a:srgbClr val="000087"/>
                </a:solidFill>
                <a:highlight>
                  <a:srgbClr val="FFFFFF"/>
                </a:highlight>
              </a:rPr>
              <a:t>y_min</a:t>
            </a:r>
            <a:r>
              <a:rPr lang="es-E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s-E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600" dirty="0">
                <a:solidFill>
                  <a:srgbClr val="000087"/>
                </a:solidFill>
                <a:highlight>
                  <a:srgbClr val="FFFFFF"/>
                </a:highlight>
              </a:rPr>
              <a:t>y_max</a:t>
            </a:r>
            <a:r>
              <a:rPr lang="es-E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s-E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6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s-E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s-E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s-E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s-ES" altLang="zh-TW" sz="1600" dirty="0">
                <a:solidFill>
                  <a:srgbClr val="000087"/>
                </a:solidFill>
                <a:highlight>
                  <a:srgbClr val="FFFFFF"/>
                </a:highlight>
              </a:rPr>
              <a:t>min</a:t>
            </a:r>
            <a:r>
              <a:rPr lang="es-E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r>
              <a:rPr lang="es-E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s-E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s-E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s-E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6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s-E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s-E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s-E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s-ES" altLang="zh-TW" sz="1600" dirty="0">
                <a:solidFill>
                  <a:srgbClr val="000087"/>
                </a:solidFill>
                <a:highlight>
                  <a:srgbClr val="FFFFFF"/>
                </a:highlight>
              </a:rPr>
              <a:t>max</a:t>
            </a:r>
            <a:r>
              <a:rPr lang="es-E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r>
              <a:rPr lang="es-E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s-E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endParaRPr lang="es-E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87"/>
                </a:solidFill>
                <a:highlight>
                  <a:srgbClr val="FFFFFF"/>
                </a:highlight>
              </a:rPr>
              <a:t>xx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yy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np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meshgrid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np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arange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x_min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x_max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0.1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),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                   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np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arange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y_min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y_max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0.1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87"/>
                </a:solidFill>
                <a:highlight>
                  <a:srgbClr val="FFFFFF"/>
                </a:highlight>
              </a:rPr>
              <a:t>Z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predict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np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FFFFF"/>
                </a:highlight>
              </a:rPr>
              <a:t>_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xx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ravel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(),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yy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ravel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()])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87"/>
                </a:solidFill>
                <a:highlight>
                  <a:srgbClr val="FFFFFF"/>
                </a:highlight>
              </a:rPr>
              <a:t>Z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Z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reshape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xx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shape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contourf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FFFFF"/>
                </a:highlight>
              </a:rPr>
              <a:t>xx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yy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FFFFF"/>
                </a:highlight>
              </a:rPr>
              <a:t>Z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FFFFF"/>
                </a:highlight>
              </a:rPr>
              <a:t>alpha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0.4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cmap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cm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RdYlBu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scatter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cmap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cm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brg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title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'Logistic Regression'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xlabel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highlight>
                  <a:srgbClr val="FFFFFF"/>
                </a:highlight>
              </a:rPr>
              <a:t>Petal.Length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ylabel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highlight>
                  <a:srgbClr val="FFFFFF"/>
                </a:highlight>
              </a:rPr>
              <a:t>Petal.Width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show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endParaRPr lang="zh-TW" altLang="en-US" sz="1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建立決策邊界 </a:t>
            </a:r>
            <a:r>
              <a:rPr lang="en-US" altLang="zh-TW" dirty="0" smtClean="0"/>
              <a:t>(</a:t>
            </a:r>
            <a:r>
              <a:rPr lang="en-US" altLang="zh-TW" dirty="0"/>
              <a:t>2)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51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4459264"/>
      </p:ext>
    </p:extLst>
  </p:cSld>
  <p:clrMapOvr>
    <a:masterClrMapping/>
  </p:clrMapOvr>
  <p:transition spd="slow">
    <p:pull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模型比較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4371060" cy="30854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2204864"/>
            <a:ext cx="4707805" cy="308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45219"/>
      </p:ext>
    </p:extLst>
  </p:cSld>
  <p:clrMapOvr>
    <a:masterClrMapping/>
  </p:clrMapOvr>
  <p:transition spd="slow">
    <p:pull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該選哪一條線做切割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53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484313"/>
            <a:ext cx="6207793" cy="4106902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2293666" y="1280651"/>
            <a:ext cx="3304673" cy="441157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3432655" y="1280651"/>
            <a:ext cx="657726" cy="457200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924697" y="2146925"/>
            <a:ext cx="5614736" cy="3240505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127278"/>
      </p:ext>
    </p:extLst>
  </p:cSld>
  <p:clrMapOvr>
    <a:masterClrMapping/>
  </p:clrMapOvr>
  <p:transition spd="slow">
    <p:pull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支持向量機 </a:t>
            </a:r>
            <a:r>
              <a:rPr lang="en-US" altLang="zh-TW" dirty="0" smtClean="0"/>
              <a:t>(</a:t>
            </a:r>
            <a:r>
              <a:rPr lang="en-US" altLang="zh-TW" dirty="0"/>
              <a:t>Support Vector Machine)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54</a:t>
            </a:fld>
            <a:endParaRPr lang="zh-TW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00" y="1449307"/>
            <a:ext cx="8652800" cy="4619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0112528"/>
      </p:ext>
    </p:extLst>
  </p:cSld>
  <p:clrMapOvr>
    <a:masterClrMapping/>
  </p:clrMapOvr>
  <p:transition spd="slow">
    <p:pull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datasets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load_iris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svm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SVC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linear_model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LogisticRegression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load_iris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,[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]]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target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clf1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SVC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kernel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"linear"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clf1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clf2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LogisticRegression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clf2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建立支持向量機 </a:t>
            </a:r>
            <a:r>
              <a:rPr lang="en-US" altLang="zh-TW" dirty="0" smtClean="0"/>
              <a:t>(</a:t>
            </a:r>
            <a:r>
              <a:rPr lang="en-US" altLang="zh-TW" dirty="0"/>
              <a:t>1)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55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033256"/>
      </p:ext>
    </p:extLst>
  </p:cSld>
  <p:clrMapOvr>
    <a:masterClrMapping/>
  </p:clrMapOvr>
  <p:transition spd="slow">
    <p:pull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zh-TW" altLang="en-US" dirty="0" smtClean="0"/>
              <a:t>支持向量機 </a:t>
            </a:r>
            <a:r>
              <a:rPr lang="en-US" altLang="zh-TW" dirty="0" smtClean="0"/>
              <a:t>(</a:t>
            </a:r>
            <a:r>
              <a:rPr lang="en-US" altLang="zh-TW" dirty="0" smtClean="0"/>
              <a:t>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87005F"/>
                </a:solidFill>
                <a:highlight>
                  <a:srgbClr val="FFFFFF"/>
                </a:highlight>
              </a:rPr>
              <a:t>def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AF0000"/>
                </a:solidFill>
                <a:highlight>
                  <a:srgbClr val="FFFFFF"/>
                </a:highlight>
              </a:rPr>
              <a:t>plot_estimator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estimator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x_min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x_max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min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max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s-E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y_min</a:t>
            </a:r>
            <a:r>
              <a:rPr lang="es-E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y_max</a:t>
            </a: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s-E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s-E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s-E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min</a:t>
            </a:r>
            <a:r>
              <a:rPr lang="es-E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s-E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s-E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s-E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s-E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max</a:t>
            </a:r>
            <a:r>
              <a:rPr lang="es-E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endParaRPr lang="es-E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yy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np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meshgrid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np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arange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x_min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x_max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),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                 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np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arange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y_min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y_max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Z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estimator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predict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np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_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xx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ravel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yy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ravel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()])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Z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Z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reshape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xx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shape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contourf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Z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alpha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0.4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cmap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cm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RdYlBu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scatter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cmap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cm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brg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xlabel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Petal.Length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ylabel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Petal.Width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show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980835" y="3805238"/>
            <a:ext cx="2646878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建立一個繪圖函數</a:t>
            </a:r>
            <a:endParaRPr lang="zh-TW" altLang="en-US" sz="24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56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37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SVM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Logistic Regression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sz="2400" dirty="0" smtClean="0">
              <a:solidFill>
                <a:srgbClr val="000087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rgbClr val="000087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2400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plot_estimator</a:t>
            </a:r>
            <a:r>
              <a:rPr lang="en-US" altLang="zh-TW" sz="24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 smtClean="0">
                <a:solidFill>
                  <a:srgbClr val="000087"/>
                </a:solidFill>
                <a:highlight>
                  <a:srgbClr val="FFFFFF"/>
                </a:highlight>
              </a:rPr>
              <a:t>clf1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sz="24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zh-TW" altLang="en-US" sz="24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         </a:t>
            </a:r>
            <a:r>
              <a:rPr lang="en-US" altLang="zh-TW" sz="2400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plot_estimator</a:t>
            </a:r>
            <a:r>
              <a:rPr lang="en-US" altLang="zh-TW" sz="24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 smtClean="0">
                <a:solidFill>
                  <a:srgbClr val="000087"/>
                </a:solidFill>
                <a:highlight>
                  <a:srgbClr val="FFFFFF"/>
                </a:highlight>
              </a:rPr>
              <a:t>clf2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2400" dirty="0"/>
          </a:p>
          <a:p>
            <a:pPr marL="0" indent="0">
              <a:buNone/>
            </a:pPr>
            <a:endParaRPr lang="en-US" altLang="zh-TW" sz="2400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58015"/>
            <a:ext cx="3321844" cy="22574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2846691"/>
            <a:ext cx="3207544" cy="22288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18122" y="5592762"/>
            <a:ext cx="443102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調整</a:t>
            </a:r>
            <a:r>
              <a:rPr lang="en-US" altLang="zh-TW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Kernel </a:t>
            </a:r>
            <a:r>
              <a:rPr lang="en-US" altLang="zh-TW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Function </a:t>
            </a: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可以做到非線性適配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57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898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評估決策邊界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838" y="2220111"/>
            <a:ext cx="5890523" cy="329436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068053" y="1760523"/>
            <a:ext cx="2096792" cy="415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sz="2100" dirty="0"/>
              <a:t>SVM </a:t>
            </a:r>
            <a:r>
              <a:rPr lang="zh-TW" altLang="en-US" sz="2100" dirty="0" smtClean="0"/>
              <a:t>只會犯小錯</a:t>
            </a:r>
            <a:endParaRPr lang="zh-TW" altLang="en-US" sz="21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58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893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正則項 </a:t>
            </a:r>
            <a:r>
              <a:rPr lang="en-US" altLang="zh-TW" dirty="0" smtClean="0"/>
              <a:t>(</a:t>
            </a:r>
            <a:r>
              <a:rPr lang="en-US" altLang="zh-TW" dirty="0"/>
              <a:t>Regularization Term)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 smtClean="0"/>
              <a:t>變更正則項</a:t>
            </a:r>
            <a:r>
              <a:rPr lang="en-US" altLang="zh-TW" sz="2400" b="1" dirty="0" smtClean="0"/>
              <a:t> </a:t>
            </a:r>
            <a:r>
              <a:rPr lang="en-US" altLang="zh-TW" sz="2400" b="1" dirty="0"/>
              <a:t>(Regularization Term) C</a:t>
            </a:r>
          </a:p>
          <a:p>
            <a:endParaRPr lang="en-US" altLang="zh-TW" sz="2400" b="1" dirty="0"/>
          </a:p>
          <a:p>
            <a:r>
              <a:rPr lang="zh-TW" altLang="en-US" sz="2400" dirty="0"/>
              <a:t>小的 </a:t>
            </a:r>
            <a:r>
              <a:rPr lang="en-US" altLang="zh-TW" sz="2400" dirty="0"/>
              <a:t>C </a:t>
            </a:r>
            <a:r>
              <a:rPr lang="zh-TW" altLang="en-US" sz="2400" dirty="0" smtClean="0"/>
              <a:t>可允許界線被忽略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→ </a:t>
            </a:r>
            <a:r>
              <a:rPr lang="zh-TW" altLang="en-US" sz="2400" dirty="0" smtClean="0"/>
              <a:t>寬邊界</a:t>
            </a:r>
            <a:r>
              <a:rPr lang="en-US" altLang="zh-TW" sz="2400" dirty="0" smtClean="0"/>
              <a:t> </a:t>
            </a:r>
            <a:r>
              <a:rPr lang="zh-TW" altLang="en-US" sz="2400" dirty="0" smtClean="0"/>
              <a:t> </a:t>
            </a:r>
            <a:r>
              <a:rPr lang="en-US" altLang="zh-TW" sz="2400" dirty="0"/>
              <a:t>(wide margin)</a:t>
            </a:r>
          </a:p>
          <a:p>
            <a:endParaRPr lang="en-US" altLang="zh-TW" sz="2400" dirty="0"/>
          </a:p>
          <a:p>
            <a:r>
              <a:rPr lang="zh-TW" altLang="en-US" sz="2400" dirty="0"/>
              <a:t>大</a:t>
            </a:r>
            <a:r>
              <a:rPr lang="zh-TW" altLang="en-US" sz="2400" dirty="0"/>
              <a:t>的</a:t>
            </a:r>
            <a:r>
              <a:rPr lang="en-US" altLang="zh-TW" sz="2400" dirty="0"/>
              <a:t> </a:t>
            </a:r>
            <a:r>
              <a:rPr lang="en-US" altLang="zh-TW" sz="2400" dirty="0"/>
              <a:t>C </a:t>
            </a:r>
            <a:r>
              <a:rPr lang="zh-TW" altLang="en-US" sz="2400" dirty="0" smtClean="0"/>
              <a:t>讓界線難以被忽略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→ </a:t>
            </a:r>
            <a:r>
              <a:rPr lang="zh-TW" altLang="en-US" sz="2400" dirty="0" smtClean="0"/>
              <a:t>窄邊界  </a:t>
            </a:r>
            <a:r>
              <a:rPr lang="en-US" altLang="zh-TW" sz="2400" dirty="0" smtClean="0"/>
              <a:t>(</a:t>
            </a:r>
            <a:r>
              <a:rPr lang="en-US" altLang="zh-TW" sz="2400" dirty="0"/>
              <a:t>narrow margin)</a:t>
            </a:r>
          </a:p>
          <a:p>
            <a:endParaRPr lang="en-US" altLang="zh-TW" sz="2400" dirty="0"/>
          </a:p>
          <a:p>
            <a:r>
              <a:rPr lang="en-US" altLang="zh-TW" sz="2400" dirty="0"/>
              <a:t>C = ∞ </a:t>
            </a:r>
            <a:r>
              <a:rPr lang="zh-TW" altLang="en-US" sz="2400" dirty="0" smtClean="0"/>
              <a:t>必須遵守界線規則，不得越界</a:t>
            </a:r>
            <a:r>
              <a:rPr lang="en-US" altLang="zh-TW" sz="2400" dirty="0" smtClean="0"/>
              <a:t>(</a:t>
            </a:r>
            <a:r>
              <a:rPr lang="en-US" altLang="zh-TW" sz="2400" dirty="0"/>
              <a:t>hard margin)</a:t>
            </a:r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59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66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5" name="Picture 2" descr="https://gogameguru.com/i/2016/03/AlphaGo-Lee-Sedol-game-2-Aja-Huang-Lee-Sed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-204440"/>
            <a:ext cx="10611054" cy="706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210380" y="4353994"/>
            <a:ext cx="9026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4800" b="1" dirty="0" smtClean="0">
                <a:solidFill>
                  <a:srgbClr val="FFC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AlphaGO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4800" b="1" dirty="0" smtClean="0">
                <a:solidFill>
                  <a:prstClr val="white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使用</a:t>
            </a:r>
            <a:r>
              <a:rPr kumimoji="0" lang="zh-TW" altLang="en-US" sz="4800" b="1" dirty="0" smtClean="0">
                <a:solidFill>
                  <a:srgbClr val="FFC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深度學習</a:t>
            </a:r>
            <a:r>
              <a:rPr kumimoji="0" lang="zh-TW" altLang="en-US" sz="4800" b="1" dirty="0" smtClean="0">
                <a:solidFill>
                  <a:prstClr val="white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技術打敗頂尖棋手</a:t>
            </a:r>
            <a:endParaRPr kumimoji="0" lang="en-US" altLang="zh-TW" sz="4800" b="1" dirty="0">
              <a:solidFill>
                <a:srgbClr val="FFC00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45490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設定正則項 </a:t>
            </a:r>
            <a:r>
              <a:rPr lang="en-US" altLang="zh-TW" dirty="0" smtClean="0"/>
              <a:t>(</a:t>
            </a:r>
            <a:r>
              <a:rPr lang="en-US" altLang="zh-TW" dirty="0" smtClean="0"/>
              <a:t>Regularization Term)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it-IT" altLang="zh-TW" dirty="0" smtClean="0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it-IT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it-IT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it-IT" altLang="zh-TW" dirty="0" smtClean="0">
                <a:solidFill>
                  <a:srgbClr val="000087"/>
                </a:solidFill>
                <a:highlight>
                  <a:srgbClr val="FFFFFF"/>
                </a:highlight>
              </a:rPr>
              <a:t>np.array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([[-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],[-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],[-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],[-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,-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4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],[-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0.1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],[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0.2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],[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],[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it-IT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it-IT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[-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0.4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0.5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],[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it-IT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it-IT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it-IT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]])</a:t>
            </a: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>
                <a:solidFill>
                  <a:srgbClr val="87875F"/>
                </a:solidFill>
                <a:highlight>
                  <a:srgbClr val="FFFFFF"/>
                </a:highlight>
              </a:rPr>
              <a:t># Large Margin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0087"/>
                </a:solidFill>
                <a:highlight>
                  <a:srgbClr val="FFFFFF"/>
                </a:highlight>
              </a:rPr>
              <a:t>SVC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1.0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kernel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'linear'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plot_estimator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>
                <a:solidFill>
                  <a:srgbClr val="87875F"/>
                </a:solidFill>
                <a:highlight>
                  <a:srgbClr val="FFFFFF"/>
                </a:highlight>
              </a:rPr>
              <a:t># Narrow Margin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0087"/>
                </a:solidFill>
                <a:highlight>
                  <a:srgbClr val="FFFFFF"/>
                </a:highlight>
              </a:rPr>
              <a:t>SVC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100000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kernel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'linear'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plot_estimator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564904"/>
            <a:ext cx="2371725" cy="342185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60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454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讀取數據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itertools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product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numpy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np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matplotlib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pyplot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datasets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load_iris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svm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SVC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load_iris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[:,[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]]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 smtClean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target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61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582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比較不同</a:t>
            </a:r>
            <a:r>
              <a:rPr lang="en-US" altLang="zh-TW" dirty="0" smtClean="0"/>
              <a:t>Kernel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>
                <a:solidFill>
                  <a:srgbClr val="000087"/>
                </a:solidFill>
                <a:highlight>
                  <a:srgbClr val="FFFFFF"/>
                </a:highlight>
              </a:rPr>
              <a:t>clf1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SVC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kernel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rbf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clf2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SVC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kernel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"poly"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clf3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SVC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kernel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"linear"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216568" y="1340768"/>
            <a:ext cx="8470232" cy="28803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652120" y="2780928"/>
            <a:ext cx="1910331" cy="461665"/>
          </a:xfrm>
          <a:prstGeom prst="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400" dirty="0" smtClean="0"/>
              <a:t>非線性</a:t>
            </a:r>
            <a:r>
              <a:rPr lang="en-US" altLang="zh-TW" sz="2400" dirty="0" smtClean="0"/>
              <a:t>Kernel</a:t>
            </a:r>
            <a:endParaRPr lang="zh-TW" altLang="en-US" sz="24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62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453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繪製決策邊界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x_min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x_max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min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max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y_min</a:t>
            </a:r>
            <a:r>
              <a:rPr lang="es-E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y_max</a:t>
            </a: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s-E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s-E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s-E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min</a:t>
            </a:r>
            <a:r>
              <a:rPr lang="es-E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s-E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s-E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s-E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s-E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max</a:t>
            </a:r>
            <a:r>
              <a:rPr lang="es-E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endParaRPr lang="es-E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yy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np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meshgrid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np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arange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x_min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x_max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),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             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np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arange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y_min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y_max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0.1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</a:p>
          <a:p>
            <a:pPr marL="0" indent="0">
              <a:buNone/>
            </a:pPr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f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axarr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subplots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sharex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'col'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sharey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'row'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figsize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idx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title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zip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],[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rbf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'poly'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'linear'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]):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Z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predict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np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_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xx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ravel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yy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ravel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()])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Z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Z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reshape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xx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shape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axarr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idx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contourf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Z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alpha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0.4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cmap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cm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RdYlBu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axarr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idx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scatter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cmap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cm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brg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axarr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idx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set_title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title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63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289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比較不同</a:t>
            </a:r>
            <a:r>
              <a:rPr lang="en-US" altLang="zh-TW" dirty="0" smtClean="0"/>
              <a:t>Kernel </a:t>
            </a:r>
            <a:r>
              <a:rPr lang="en-US" altLang="zh-TW" dirty="0" smtClean="0"/>
              <a:t>Function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35" y="2373229"/>
            <a:ext cx="8309060" cy="234382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64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90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模型評估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1599-7836-4A51-A5A2-5DCA85FFB41C}" type="slidenum">
              <a:rPr lang="zh-TW" altLang="en-US" smtClean="0"/>
              <a:pPr/>
              <a:t>65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453337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使用</a:t>
            </a:r>
            <a:r>
              <a:rPr kumimoji="1" lang="en-US" altLang="zh-TW" dirty="0" smtClean="0"/>
              <a:t>Logistic Regression </a:t>
            </a:r>
            <a:r>
              <a:rPr kumimoji="1" lang="zh-TW" altLang="en-US" dirty="0" smtClean="0"/>
              <a:t>建立模型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7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27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700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sz="27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700" dirty="0" err="1">
                <a:solidFill>
                  <a:srgbClr val="000087"/>
                </a:solidFill>
                <a:highlight>
                  <a:srgbClr val="FFFFFF"/>
                </a:highlight>
              </a:rPr>
              <a:t>datasets</a:t>
            </a:r>
            <a:r>
              <a:rPr lang="en-US" altLang="zh-TW" sz="27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7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27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700" dirty="0" err="1">
                <a:solidFill>
                  <a:srgbClr val="000087"/>
                </a:solidFill>
                <a:highlight>
                  <a:srgbClr val="FFFFFF"/>
                </a:highlight>
              </a:rPr>
              <a:t>load_iris</a:t>
            </a:r>
            <a:endParaRPr lang="en-US" altLang="zh-TW" sz="27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7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27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700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sz="27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700" dirty="0" err="1">
                <a:solidFill>
                  <a:srgbClr val="000087"/>
                </a:solidFill>
                <a:highlight>
                  <a:srgbClr val="FFFFFF"/>
                </a:highlight>
              </a:rPr>
              <a:t>linear_model</a:t>
            </a:r>
            <a:r>
              <a:rPr lang="en-US" altLang="zh-TW" sz="27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7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27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700" dirty="0" err="1">
                <a:solidFill>
                  <a:srgbClr val="000087"/>
                </a:solidFill>
                <a:highlight>
                  <a:srgbClr val="FFFFFF"/>
                </a:highlight>
              </a:rPr>
              <a:t>LogisticRegression</a:t>
            </a:r>
            <a:endParaRPr lang="en-US" altLang="zh-TW" sz="27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700" dirty="0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sz="27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7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7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700" dirty="0" err="1">
                <a:solidFill>
                  <a:srgbClr val="000087"/>
                </a:solidFill>
                <a:highlight>
                  <a:srgbClr val="FFFFFF"/>
                </a:highlight>
              </a:rPr>
              <a:t>load_iris</a:t>
            </a:r>
            <a:r>
              <a:rPr lang="en-US" altLang="zh-TW" sz="27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sz="27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700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sz="27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7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7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700" dirty="0" err="1">
                <a:solidFill>
                  <a:srgbClr val="000087"/>
                </a:solidFill>
                <a:highlight>
                  <a:srgbClr val="FFFFFF"/>
                </a:highlight>
              </a:rPr>
              <a:t>LogisticRegression</a:t>
            </a:r>
            <a:r>
              <a:rPr lang="en-US" altLang="zh-TW" sz="27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sz="27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700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sz="27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700" dirty="0" err="1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sz="27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700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sz="27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700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sz="27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7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700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sz="27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700" dirty="0" err="1">
                <a:solidFill>
                  <a:srgbClr val="000087"/>
                </a:solidFill>
                <a:highlight>
                  <a:srgbClr val="FFFFFF"/>
                </a:highlight>
              </a:rPr>
              <a:t>target</a:t>
            </a:r>
            <a:r>
              <a:rPr lang="en-US" altLang="zh-TW" sz="27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27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66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691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計算準確率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產生預測結果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0087"/>
                </a:solidFill>
                <a:highlight>
                  <a:srgbClr val="FFFFFF"/>
                </a:highlight>
              </a:rPr>
              <a:t>predicted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predict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zh-TW" altLang="en-US" dirty="0" smtClean="0"/>
              <a:t>計算準確率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sum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target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predicted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/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len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target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metrics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accuracy_score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accuracy_score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target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predicted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2860702" y="3040477"/>
                <a:ext cx="3349571" cy="764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100" i="1">
                          <a:latin typeface="Cambria Math" panose="02040503050406030204" pitchFamily="18" charset="0"/>
                        </a:rPr>
                        <m:t>準確度</m:t>
                      </m:r>
                      <m:r>
                        <a:rPr lang="en-US" altLang="zh-TW" sz="21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100" i="1">
                              <a:latin typeface="Cambria Math" panose="02040503050406030204" pitchFamily="18" charset="0"/>
                            </a:rPr>
                            <m:t>正確判斷的數量</m:t>
                          </m:r>
                        </m:num>
                        <m:den>
                          <m:r>
                            <a:rPr lang="zh-TW" altLang="en-US" sz="2100" i="1">
                              <a:latin typeface="Cambria Math" panose="02040503050406030204" pitchFamily="18" charset="0"/>
                            </a:rPr>
                            <m:t>總判斷數量</m:t>
                          </m:r>
                        </m:den>
                      </m:f>
                    </m:oMath>
                  </m:oMathPara>
                </a14:m>
                <a:endParaRPr lang="zh-TW" altLang="en-US" sz="2100" dirty="0">
                  <a:latin typeface="Adobe 黑体 Std R" panose="020B0400000000000000" pitchFamily="34" charset="-128"/>
                  <a:ea typeface="Adobe 黑体 Std R" panose="020B0400000000000000" pitchFamily="34" charset="-128"/>
                </a:endParaRPr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702" y="3040477"/>
                <a:ext cx="3349571" cy="7647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3203848" y="4467226"/>
            <a:ext cx="96372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50" dirty="0">
                <a:solidFill>
                  <a:schemeClr val="accent4"/>
                </a:solidFill>
              </a:rPr>
              <a:t>OR</a:t>
            </a:r>
            <a:endParaRPr lang="zh-TW" altLang="en-US" sz="4050" dirty="0">
              <a:solidFill>
                <a:schemeClr val="accent4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67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284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準確率</a:t>
            </a:r>
            <a:r>
              <a:rPr lang="zh-TW" altLang="en-US" dirty="0" smtClean="0"/>
              <a:t>毫無意義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類別資料不平衡的情況下</a:t>
            </a:r>
            <a:r>
              <a:rPr lang="en-US" altLang="zh-TW" sz="2400" dirty="0" smtClean="0"/>
              <a:t>:</a:t>
            </a:r>
            <a:endParaRPr lang="en-US" altLang="zh-TW" sz="2400" dirty="0"/>
          </a:p>
          <a:p>
            <a:pPr lvl="1"/>
            <a:r>
              <a:rPr lang="zh-TW" altLang="en-US" sz="2100" dirty="0" smtClean="0"/>
              <a:t>假使客戶有</a:t>
            </a:r>
            <a:r>
              <a:rPr lang="en-US" altLang="zh-TW" sz="2100" dirty="0" smtClean="0"/>
              <a:t>1,000</a:t>
            </a:r>
            <a:r>
              <a:rPr lang="zh-TW" altLang="en-US" sz="2100" dirty="0" smtClean="0"/>
              <a:t>人，今天流失的客戶數量是</a:t>
            </a:r>
            <a:r>
              <a:rPr lang="en-US" altLang="zh-TW" sz="2100" dirty="0" smtClean="0"/>
              <a:t>50</a:t>
            </a:r>
            <a:r>
              <a:rPr lang="zh-TW" altLang="en-US" sz="2100" dirty="0" smtClean="0"/>
              <a:t>人，今天假使有一個預測模型的預測準確率有</a:t>
            </a:r>
            <a:r>
              <a:rPr lang="en-US" altLang="zh-TW" sz="2100" dirty="0" smtClean="0"/>
              <a:t>90%</a:t>
            </a:r>
            <a:r>
              <a:rPr lang="zh-TW" altLang="en-US" sz="2100" dirty="0" smtClean="0"/>
              <a:t>，試問這是個好的分類模型嗎</a:t>
            </a:r>
            <a:r>
              <a:rPr lang="en-US" altLang="zh-TW" sz="2100" dirty="0" smtClean="0"/>
              <a:t>?</a:t>
            </a:r>
            <a:endParaRPr lang="en-US" altLang="zh-TW" sz="2100" dirty="0"/>
          </a:p>
          <a:p>
            <a:pPr lvl="1"/>
            <a:endParaRPr lang="en-US" altLang="zh-TW" sz="2100" dirty="0"/>
          </a:p>
          <a:p>
            <a:pPr lvl="1"/>
            <a:endParaRPr lang="en-US" altLang="zh-TW" sz="2100" dirty="0"/>
          </a:p>
          <a:p>
            <a:pPr lvl="1"/>
            <a:endParaRPr lang="en-US" altLang="zh-TW" sz="2100" dirty="0"/>
          </a:p>
          <a:p>
            <a:pPr lvl="1"/>
            <a:endParaRPr lang="en-US" altLang="zh-TW" sz="2100" dirty="0"/>
          </a:p>
          <a:p>
            <a:r>
              <a:rPr lang="zh-TW" altLang="en-US" sz="2400" dirty="0" smtClean="0"/>
              <a:t>需要有方法可分解並計算由分類器產生不同類型的正誤數量</a:t>
            </a:r>
            <a:endParaRPr lang="en-US" altLang="zh-TW" sz="2400" dirty="0"/>
          </a:p>
          <a:p>
            <a:pPr lvl="1"/>
            <a:r>
              <a:rPr lang="zh-TW" altLang="en-US" sz="2100" dirty="0"/>
              <a:t>需要使用</a:t>
            </a:r>
            <a:r>
              <a:rPr lang="zh-TW" altLang="en-US" sz="2100" dirty="0">
                <a:solidFill>
                  <a:srgbClr val="C00000"/>
                </a:solidFill>
              </a:rPr>
              <a:t>混淆</a:t>
            </a:r>
            <a:r>
              <a:rPr lang="zh-TW" altLang="en-US" sz="2100" dirty="0" smtClean="0">
                <a:solidFill>
                  <a:srgbClr val="C00000"/>
                </a:solidFill>
              </a:rPr>
              <a:t>矩陣</a:t>
            </a:r>
            <a:r>
              <a:rPr lang="en-US" altLang="zh-TW" sz="2100" dirty="0" smtClean="0">
                <a:solidFill>
                  <a:srgbClr val="C00000"/>
                </a:solidFill>
              </a:rPr>
              <a:t>(</a:t>
            </a:r>
            <a:r>
              <a:rPr lang="en-US" altLang="zh-TW" sz="2100" dirty="0">
                <a:solidFill>
                  <a:srgbClr val="C00000"/>
                </a:solidFill>
              </a:rPr>
              <a:t>Confusion Matrix)</a:t>
            </a:r>
          </a:p>
          <a:p>
            <a:pPr lvl="1"/>
            <a:endParaRPr lang="zh-TW" altLang="en-US" sz="21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355240" y="2902619"/>
            <a:ext cx="4493538" cy="4616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數據如何被分類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？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如何被分錯？</a:t>
            </a:r>
            <a:endParaRPr lang="zh-TW" altLang="en-US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68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865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9437" y="1167190"/>
            <a:ext cx="8478981" cy="495083"/>
          </a:xfrm>
        </p:spPr>
        <p:txBody>
          <a:bodyPr/>
          <a:lstStyle/>
          <a:p>
            <a:r>
              <a:rPr lang="zh-TW" altLang="en-US" dirty="0" smtClean="0"/>
              <a:t>混淆矩陣（</a:t>
            </a:r>
            <a:r>
              <a:rPr lang="en-US" altLang="zh-TW" dirty="0" smtClean="0"/>
              <a:t>Confusion </a:t>
            </a:r>
            <a:r>
              <a:rPr lang="en-US" altLang="zh-TW" dirty="0"/>
              <a:t>Matrix )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1179094" y="2373229"/>
          <a:ext cx="6573315" cy="27431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3158"/>
                <a:gridCol w="2369298"/>
                <a:gridCol w="3000859"/>
              </a:tblGrid>
              <a:tr h="718219">
                <a:tc>
                  <a:txBody>
                    <a:bodyPr/>
                    <a:lstStyle/>
                    <a:p>
                      <a:endParaRPr lang="zh-TW" altLang="en-US" sz="2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2700" dirty="0" smtClean="0"/>
                        <a:t>真</a:t>
                      </a:r>
                      <a:endParaRPr lang="zh-TW" altLang="en-US" sz="2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2700" dirty="0" smtClean="0"/>
                        <a:t>假</a:t>
                      </a:r>
                      <a:endParaRPr lang="zh-TW" altLang="en-US" sz="2700" dirty="0"/>
                    </a:p>
                  </a:txBody>
                  <a:tcPr marL="68580" marR="68580" marT="34290" marB="34290"/>
                </a:tc>
              </a:tr>
              <a:tr h="1012490">
                <a:tc>
                  <a:txBody>
                    <a:bodyPr/>
                    <a:lstStyle/>
                    <a:p>
                      <a:r>
                        <a:rPr lang="zh-TW" altLang="en-US" sz="2700" dirty="0" smtClean="0"/>
                        <a:t>有</a:t>
                      </a:r>
                      <a:endParaRPr lang="zh-TW" altLang="en-US" sz="2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2700" dirty="0" smtClean="0"/>
                        <a:t>True Positive</a:t>
                      </a:r>
                      <a:endParaRPr lang="zh-TW" altLang="en-US" sz="2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2700" dirty="0" smtClean="0"/>
                        <a:t>False Positive</a:t>
                      </a:r>
                      <a:endParaRPr lang="zh-TW" altLang="en-US" sz="2700" dirty="0"/>
                    </a:p>
                  </a:txBody>
                  <a:tcPr marL="68580" marR="68580" marT="34290" marB="34290"/>
                </a:tc>
              </a:tr>
              <a:tr h="1012490">
                <a:tc>
                  <a:txBody>
                    <a:bodyPr/>
                    <a:lstStyle/>
                    <a:p>
                      <a:r>
                        <a:rPr lang="zh-TW" altLang="en-US" sz="2700" dirty="0" smtClean="0"/>
                        <a:t>無</a:t>
                      </a:r>
                      <a:endParaRPr lang="zh-TW" altLang="en-US" sz="2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2700" dirty="0" smtClean="0"/>
                        <a:t>False</a:t>
                      </a:r>
                      <a:r>
                        <a:rPr lang="en-US" altLang="zh-TW" sz="2700" baseline="0" dirty="0" smtClean="0"/>
                        <a:t> Negative</a:t>
                      </a:r>
                      <a:endParaRPr lang="zh-TW" altLang="en-US" sz="2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2700" dirty="0" smtClean="0"/>
                        <a:t>True Negative</a:t>
                      </a:r>
                      <a:endParaRPr lang="zh-TW" altLang="en-US" sz="27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5289825" y="3606329"/>
            <a:ext cx="126214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Type I</a:t>
            </a:r>
            <a:r>
              <a:rPr lang="zh-TW" altLang="en-US" dirty="0" smtClean="0"/>
              <a:t> </a:t>
            </a:r>
            <a:r>
              <a:rPr lang="en-US" altLang="zh-TW" dirty="0" smtClean="0"/>
              <a:t>Error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056021" y="4645406"/>
            <a:ext cx="1319848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Type II Error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69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299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5" name="Picture 2" descr="http://img.ltn.com.tw/Upload/auto/page/2016/06/18/160618-5635-1-dXT3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6632" y="-333436"/>
            <a:ext cx="11521280" cy="72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179512" y="4319647"/>
            <a:ext cx="80137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5400" b="1" dirty="0" smtClean="0">
                <a:solidFill>
                  <a:srgbClr val="FFC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Tesla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5400" b="1" dirty="0" smtClean="0">
                <a:solidFill>
                  <a:prstClr val="white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　讓</a:t>
            </a:r>
            <a:r>
              <a:rPr kumimoji="0" lang="zh-TW" altLang="en-US" sz="5400" b="1" dirty="0" smtClean="0">
                <a:solidFill>
                  <a:srgbClr val="FFC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自動駕駛</a:t>
            </a:r>
            <a:r>
              <a:rPr kumimoji="0" lang="zh-TW" altLang="en-US" sz="5400" b="1" dirty="0" smtClean="0">
                <a:solidFill>
                  <a:prstClr val="white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不再是夢想</a:t>
            </a:r>
            <a:endParaRPr kumimoji="0" lang="en-US" altLang="zh-TW" sz="5400" b="1" dirty="0">
              <a:solidFill>
                <a:srgbClr val="FFC00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209023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Type I Error &amp; Type II Error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s://images-cdn.9gag.com/photo/aRVbMvy_700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91" y="1713850"/>
            <a:ext cx="6045184" cy="412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70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952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建立混淆矩陣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metrics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confusion_matrix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confusion_matrix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target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predicted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m</a:t>
            </a:r>
            <a:endParaRPr lang="en-US" altLang="zh-TW" dirty="0" smtClean="0">
              <a:solidFill>
                <a:srgbClr val="000087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altLang="zh-TW" dirty="0">
              <a:solidFill>
                <a:srgbClr val="000087"/>
              </a:solidFill>
              <a:highlight>
                <a:srgbClr val="FFFFFF"/>
              </a:highlight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20" y="3347787"/>
            <a:ext cx="3836516" cy="1389083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71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035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視覺化呈現混淆矩陣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%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pylab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inline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seaborn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seaborn</a:t>
            </a:r>
            <a:r>
              <a:rPr lang="en-US" altLang="zh-TW" dirty="0" err="1" smtClean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heatmap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000087"/>
                </a:solidFill>
                <a:highlight>
                  <a:srgbClr val="FFFFFF"/>
                </a:highlight>
              </a:rPr>
              <a:t>m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197218"/>
            <a:ext cx="3882816" cy="292894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72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456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評估結果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9492" y="1340768"/>
            <a:ext cx="8130796" cy="3867800"/>
          </a:xfrm>
        </p:spPr>
        <p:txBody>
          <a:bodyPr>
            <a:normAutofit/>
          </a:bodyPr>
          <a:lstStyle/>
          <a:p>
            <a:r>
              <a:rPr lang="en-US" altLang="zh-TW" sz="1800" dirty="0" smtClean="0"/>
              <a:t>Precision</a:t>
            </a:r>
            <a:r>
              <a:rPr lang="zh-TW" altLang="en-US" sz="1800" dirty="0" smtClean="0"/>
              <a:t>：代表所有陽性樣本中，得以正確檢測出陽性結果的機率，以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	</a:t>
            </a:r>
            <a:r>
              <a:rPr lang="en-US" altLang="zh-TW" sz="1800" dirty="0">
                <a:solidFill>
                  <a:schemeClr val="accent2"/>
                </a:solidFill>
              </a:rPr>
              <a:t>TP</a:t>
            </a:r>
            <a:r>
              <a:rPr lang="en-US" altLang="zh-TW" sz="1800" dirty="0">
                <a:solidFill>
                  <a:schemeClr val="accent2"/>
                </a:solidFill>
              </a:rPr>
              <a:t>/(</a:t>
            </a:r>
            <a:r>
              <a:rPr lang="en-US" altLang="zh-TW" sz="1800" dirty="0">
                <a:solidFill>
                  <a:schemeClr val="accent2"/>
                </a:solidFill>
              </a:rPr>
              <a:t>TP+FP</a:t>
            </a:r>
            <a:r>
              <a:rPr lang="en-US" altLang="zh-TW" sz="1800" dirty="0" smtClean="0">
                <a:solidFill>
                  <a:schemeClr val="accent2"/>
                </a:solidFill>
              </a:rPr>
              <a:t>)</a:t>
            </a:r>
            <a:r>
              <a:rPr lang="zh-TW" altLang="en-US" sz="1800" dirty="0" smtClean="0"/>
              <a:t>計算</a:t>
            </a:r>
            <a:endParaRPr lang="en-US" altLang="zh-TW" sz="1800" dirty="0"/>
          </a:p>
          <a:p>
            <a:r>
              <a:rPr lang="en-US" altLang="zh-TW" sz="1800" dirty="0"/>
              <a:t>Recall</a:t>
            </a:r>
            <a:r>
              <a:rPr lang="zh-TW" altLang="en-US" sz="1800" dirty="0"/>
              <a:t>：</a:t>
            </a:r>
            <a:r>
              <a:rPr lang="en-US" altLang="zh-TW" sz="1800" dirty="0"/>
              <a:t> </a:t>
            </a:r>
            <a:r>
              <a:rPr lang="zh-TW" altLang="en-US" sz="1800" dirty="0" smtClean="0"/>
              <a:t>代表所有想抓出來的樣本中，得以正確檢測出陽性結果的機率，以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	</a:t>
            </a:r>
            <a:r>
              <a:rPr lang="en-US" altLang="zh-TW" sz="1800" dirty="0">
                <a:solidFill>
                  <a:schemeClr val="accent2"/>
                </a:solidFill>
              </a:rPr>
              <a:t>TP/(TP+FN</a:t>
            </a:r>
            <a:r>
              <a:rPr lang="en-US" altLang="zh-TW" sz="1800" dirty="0" smtClean="0">
                <a:solidFill>
                  <a:schemeClr val="accent2"/>
                </a:solidFill>
              </a:rPr>
              <a:t>)</a:t>
            </a:r>
            <a:r>
              <a:rPr lang="zh-TW" altLang="en-US" sz="1800" dirty="0" smtClean="0"/>
              <a:t>計算</a:t>
            </a:r>
            <a:endParaRPr lang="zh-TW" altLang="en-US" sz="1800" dirty="0"/>
          </a:p>
          <a:p>
            <a:r>
              <a:rPr lang="en-US" altLang="zh-TW" sz="1800" dirty="0"/>
              <a:t>F1 </a:t>
            </a:r>
            <a:r>
              <a:rPr lang="zh-TW" altLang="en-US" sz="1800" dirty="0"/>
              <a:t>：</a:t>
            </a:r>
            <a:r>
              <a:rPr lang="en-US" altLang="zh-TW" sz="1800" dirty="0"/>
              <a:t>Precision </a:t>
            </a:r>
            <a:r>
              <a:rPr lang="zh-TW" altLang="en-US" sz="1800" dirty="0" smtClean="0"/>
              <a:t>與 </a:t>
            </a:r>
            <a:r>
              <a:rPr lang="en-US" altLang="zh-TW" sz="1800" dirty="0" smtClean="0"/>
              <a:t>Recall </a:t>
            </a:r>
            <a:r>
              <a:rPr lang="zh-TW" altLang="en-US" sz="1800" dirty="0" smtClean="0"/>
              <a:t>的調和平均數，以 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	</a:t>
            </a:r>
            <a:r>
              <a:rPr lang="en-US" altLang="zh-TW" sz="1800" dirty="0">
                <a:solidFill>
                  <a:schemeClr val="accent2"/>
                </a:solidFill>
              </a:rPr>
              <a:t>2</a:t>
            </a:r>
            <a:r>
              <a:rPr lang="zh-TW" altLang="en-US" sz="1800" dirty="0">
                <a:solidFill>
                  <a:schemeClr val="accent2"/>
                </a:solidFill>
              </a:rPr>
              <a:t> * </a:t>
            </a:r>
            <a:r>
              <a:rPr lang="en-US" altLang="zh-TW" sz="1800" dirty="0">
                <a:solidFill>
                  <a:schemeClr val="accent2"/>
                </a:solidFill>
              </a:rPr>
              <a:t>Precision * Recall / (Precision + Recall) </a:t>
            </a:r>
            <a:r>
              <a:rPr lang="zh-TW" altLang="en-US" sz="1800" dirty="0" smtClean="0"/>
              <a:t>計算</a:t>
            </a:r>
            <a:endParaRPr lang="zh-TW" altLang="en-US" sz="1800" dirty="0"/>
          </a:p>
          <a:p>
            <a:endParaRPr lang="zh-TW" altLang="en-US" sz="1800" dirty="0"/>
          </a:p>
          <a:p>
            <a:endParaRPr lang="zh-TW" altLang="en-US" sz="1800" dirty="0"/>
          </a:p>
        </p:txBody>
      </p:sp>
      <p:graphicFrame>
        <p:nvGraphicFramePr>
          <p:cNvPr id="5" name="內容版面配置區 3"/>
          <p:cNvGraphicFramePr>
            <a:graphicFrameLocks/>
          </p:cNvGraphicFramePr>
          <p:nvPr>
            <p:extLst/>
          </p:nvPr>
        </p:nvGraphicFramePr>
        <p:xfrm>
          <a:off x="2117556" y="4224794"/>
          <a:ext cx="4319338" cy="14410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9733"/>
                <a:gridCol w="1727735"/>
                <a:gridCol w="1971870"/>
              </a:tblGrid>
              <a:tr h="388620"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2100" dirty="0" smtClean="0"/>
                        <a:t>真</a:t>
                      </a:r>
                      <a:endParaRPr lang="zh-TW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2100" dirty="0" smtClean="0"/>
                        <a:t>假</a:t>
                      </a:r>
                      <a:endParaRPr lang="zh-TW" altLang="en-US" sz="2100" dirty="0"/>
                    </a:p>
                  </a:txBody>
                  <a:tcPr marL="68580" marR="68580" marT="34290" marB="34290"/>
                </a:tc>
              </a:tr>
              <a:tr h="526229">
                <a:tc>
                  <a:txBody>
                    <a:bodyPr/>
                    <a:lstStyle/>
                    <a:p>
                      <a:r>
                        <a:rPr lang="zh-TW" altLang="en-US" sz="2100" dirty="0" smtClean="0"/>
                        <a:t>有</a:t>
                      </a:r>
                      <a:endParaRPr lang="zh-TW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2100" dirty="0" smtClean="0"/>
                        <a:t>True Positive</a:t>
                      </a:r>
                      <a:endParaRPr lang="zh-TW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2100" dirty="0" smtClean="0"/>
                        <a:t>False Positive</a:t>
                      </a:r>
                      <a:endParaRPr lang="zh-TW" altLang="en-US" sz="2100" dirty="0"/>
                    </a:p>
                  </a:txBody>
                  <a:tcPr marL="68580" marR="68580" marT="34290" marB="34290"/>
                </a:tc>
              </a:tr>
              <a:tr h="526229">
                <a:tc>
                  <a:txBody>
                    <a:bodyPr/>
                    <a:lstStyle/>
                    <a:p>
                      <a:r>
                        <a:rPr lang="zh-TW" altLang="en-US" sz="2100" dirty="0" smtClean="0"/>
                        <a:t>無</a:t>
                      </a:r>
                      <a:endParaRPr lang="zh-TW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2100" dirty="0" smtClean="0"/>
                        <a:t>False</a:t>
                      </a:r>
                      <a:r>
                        <a:rPr lang="en-US" altLang="zh-TW" sz="2100" baseline="0" dirty="0" smtClean="0"/>
                        <a:t> Negative</a:t>
                      </a:r>
                      <a:endParaRPr lang="zh-TW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2100" dirty="0" smtClean="0"/>
                        <a:t>True Negative</a:t>
                      </a:r>
                      <a:endParaRPr lang="zh-TW" altLang="en-US" sz="21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73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62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產生分類報告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metrics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classification_report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classification_report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target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predicted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83" y="3287630"/>
            <a:ext cx="5026883" cy="153440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74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934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過度適配 </a:t>
            </a:r>
            <a:r>
              <a:rPr lang="en-US" altLang="zh-TW" dirty="0" smtClean="0"/>
              <a:t>(</a:t>
            </a:r>
            <a:r>
              <a:rPr lang="en-US" altLang="zh-TW" dirty="0" smtClean="0"/>
              <a:t>Overfitting)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50" y="1917847"/>
            <a:ext cx="6027555" cy="3868340"/>
          </a:xfrm>
        </p:spPr>
      </p:pic>
      <p:sp>
        <p:nvSpPr>
          <p:cNvPr id="5" name="文字方塊 4"/>
          <p:cNvSpPr txBox="1"/>
          <p:nvPr/>
        </p:nvSpPr>
        <p:spPr>
          <a:xfrm>
            <a:off x="493295" y="2854492"/>
            <a:ext cx="2863516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1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演算法會找到一個方法產生最分類解</a:t>
            </a:r>
            <a:endParaRPr lang="zh-TW" altLang="en-US" sz="21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75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686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避免球員兼裁判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641850"/>
          </a:xfrm>
        </p:spPr>
        <p:txBody>
          <a:bodyPr/>
          <a:lstStyle/>
          <a:p>
            <a:r>
              <a:rPr lang="en-US" altLang="zh-TW" sz="2000" b="1" dirty="0"/>
              <a:t>Holdout </a:t>
            </a:r>
            <a:r>
              <a:rPr lang="zh-TW" altLang="en-US" sz="2000" b="1" dirty="0" smtClean="0"/>
              <a:t>驗證</a:t>
            </a:r>
          </a:p>
          <a:p>
            <a:pPr marL="0" indent="0">
              <a:buNone/>
            </a:pPr>
            <a:r>
              <a:rPr lang="zh-TW" altLang="en-US" sz="2000" dirty="0" smtClean="0"/>
              <a:t>隨機從最初的樣本中選出部分，形成交叉驗證資料，而剩餘的就當做訓練資料。一般來說，少於原本樣本三分之一的資料被選做驗證資料</a:t>
            </a:r>
            <a:endParaRPr lang="en-US" altLang="zh-TW" sz="2000" dirty="0"/>
          </a:p>
          <a:p>
            <a:pPr marL="0" indent="0">
              <a:buNone/>
            </a:pPr>
            <a:endParaRPr lang="zh-TW" altLang="en-US" sz="900" dirty="0"/>
          </a:p>
          <a:p>
            <a:r>
              <a:rPr lang="en-US" altLang="zh-TW" sz="2000" b="1" i="1" dirty="0"/>
              <a:t>K</a:t>
            </a:r>
            <a:r>
              <a:rPr lang="en-US" altLang="zh-TW" sz="2000" b="1" dirty="0"/>
              <a:t>-fold cross-validation</a:t>
            </a:r>
            <a:endParaRPr lang="zh-TW" altLang="en-US" sz="2000" b="1" dirty="0"/>
          </a:p>
          <a:p>
            <a:pPr marL="0" indent="0">
              <a:buNone/>
            </a:pPr>
            <a:r>
              <a:rPr lang="en-US" altLang="zh-TW" sz="2000" dirty="0" smtClean="0"/>
              <a:t>K</a:t>
            </a:r>
            <a:r>
              <a:rPr lang="zh-TW" altLang="en-US" sz="2000" dirty="0" smtClean="0"/>
              <a:t>次交叉驗證，初始採樣分割成</a:t>
            </a:r>
            <a:r>
              <a:rPr lang="en-US" altLang="zh-TW" sz="2000" dirty="0" smtClean="0"/>
              <a:t>K</a:t>
            </a:r>
            <a:r>
              <a:rPr lang="zh-TW" altLang="en-US" sz="2000" dirty="0" smtClean="0"/>
              <a:t>個子樣本，一個單獨的子樣本被保留作為驗證模型的資料，其他</a:t>
            </a:r>
            <a:r>
              <a:rPr lang="en-US" altLang="zh-TW" sz="2000" dirty="0" smtClean="0"/>
              <a:t>K-1</a:t>
            </a:r>
            <a:r>
              <a:rPr lang="zh-TW" altLang="en-US" sz="2000" dirty="0" smtClean="0"/>
              <a:t>個樣本用來訓練。交叉驗證重複</a:t>
            </a:r>
            <a:r>
              <a:rPr lang="en-US" altLang="zh-TW" sz="2000" dirty="0" smtClean="0"/>
              <a:t>K</a:t>
            </a:r>
            <a:r>
              <a:rPr lang="zh-TW" altLang="en-US" sz="2000" dirty="0"/>
              <a:t>次</a:t>
            </a:r>
            <a:endParaRPr lang="en-US" altLang="zh-TW" sz="2000" dirty="0"/>
          </a:p>
          <a:p>
            <a:pPr marL="0" indent="0">
              <a:buNone/>
            </a:pPr>
            <a:endParaRPr lang="en-US" altLang="zh-TW" sz="900" dirty="0"/>
          </a:p>
          <a:p>
            <a:r>
              <a:rPr lang="zh-TW" altLang="en-US" sz="2000" b="1" dirty="0" smtClean="0"/>
              <a:t>留一驗證</a:t>
            </a:r>
          </a:p>
          <a:p>
            <a:pPr marL="0" indent="0">
              <a:buNone/>
            </a:pPr>
            <a:r>
              <a:rPr lang="zh-TW" altLang="en-US" sz="2000" dirty="0" smtClean="0"/>
              <a:t>正如名稱所建議， 留一驗證（</a:t>
            </a:r>
            <a:r>
              <a:rPr lang="en-US" altLang="zh-TW" sz="2000" b="1" dirty="0" smtClean="0"/>
              <a:t>LOOCV</a:t>
            </a:r>
            <a:r>
              <a:rPr lang="zh-TW" altLang="en-US" sz="2000" dirty="0" smtClean="0"/>
              <a:t>）意指只使用原本樣本中的一項來當做驗證資料， 而剩餘的則留下來當做訓練資料</a:t>
            </a:r>
          </a:p>
          <a:p>
            <a:endParaRPr lang="zh-TW" altLang="en-US" sz="2000" dirty="0"/>
          </a:p>
          <a:p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76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893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將資料分為訓練與測試資料集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zh-TW" altLang="en-US" b="1" dirty="0" smtClean="0"/>
              <a:t>引用資料與建立模型</a:t>
            </a:r>
            <a:endParaRPr lang="en-US" altLang="zh-TW" b="1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datasets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load_iris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tree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DecisionTreeClassifier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load_iris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dirty="0" err="1" smtClean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target</a:t>
            </a:r>
            <a:endParaRPr lang="en-US" altLang="zh-TW" dirty="0" smtClean="0">
              <a:solidFill>
                <a:srgbClr val="000087"/>
              </a:solidFill>
              <a:highlight>
                <a:srgbClr val="FFFFFF"/>
              </a:highlight>
            </a:endParaRPr>
          </a:p>
          <a:p>
            <a:endParaRPr lang="en-US" altLang="zh-TW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zh-TW" altLang="en-US" b="1" dirty="0" smtClean="0"/>
              <a:t>建立訓練與測試資料集</a:t>
            </a: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model_selection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train_test_split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test_X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test_y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train_test_split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test_size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0.33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random_state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123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DecisionTreeClassifier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77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813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評估分類結果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產生準確度</a:t>
            </a:r>
            <a:endParaRPr lang="en-US" altLang="zh-TW" dirty="0" smtClean="0">
              <a:solidFill>
                <a:srgbClr val="8700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metrics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accuracy_score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predicted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predict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test_X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accuracy_score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test_y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predicted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zh-TW" altLang="en-US" b="1" dirty="0" smtClean="0">
                <a:highlight>
                  <a:srgbClr val="FFFFFF"/>
                </a:highlight>
              </a:rPr>
              <a:t>建立混淆矩陣</a:t>
            </a: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metrics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confusion_matrix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confusion_matrix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test_y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predicted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78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396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交叉驗證分析 </a:t>
            </a:r>
            <a:r>
              <a:rPr lang="en-US" altLang="zh-TW" dirty="0" smtClean="0"/>
              <a:t>(</a:t>
            </a:r>
            <a:r>
              <a:rPr lang="en-US" altLang="zh-TW" dirty="0"/>
              <a:t>Cross Validation)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3"/>
            <a:ext cx="2523538" cy="19667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770" y="1902477"/>
            <a:ext cx="5577209" cy="3379132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79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857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5" name="Picture 2" descr="http://zdnet2.cbsistatic.com/hub/i/r/2015/05/11/b2a66696-a685-4c9d-8a5a-962fc9ad58af/resize/770xauto/9bbb18a6056560ae3db9547bf25b22eb/skyn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616" y="-243408"/>
            <a:ext cx="10610964" cy="731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855211" y="3290806"/>
            <a:ext cx="7571303" cy="330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4800" b="1" dirty="0" smtClean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人工智慧</a:t>
            </a:r>
            <a:endParaRPr kumimoji="0" lang="en-US" altLang="zh-TW" sz="4800" b="1" dirty="0">
              <a:solidFill>
                <a:srgbClr val="FFC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4800" b="1" dirty="0" smtClean="0">
                <a:solidFill>
                  <a:prstClr val="white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取代重複性高的工作</a:t>
            </a:r>
            <a:endParaRPr kumimoji="0" lang="en-US" altLang="zh-TW" sz="4800" b="1" dirty="0" smtClean="0">
              <a:solidFill>
                <a:prstClr val="white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4800" b="1" dirty="0">
                <a:solidFill>
                  <a:prstClr val="white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</a:t>
            </a:r>
            <a:r>
              <a:rPr kumimoji="0" lang="zh-TW" altLang="en-US" sz="4800" b="1" dirty="0" smtClean="0">
                <a:solidFill>
                  <a:prstClr val="white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創造更多想像與新可能</a:t>
            </a:r>
            <a:endParaRPr kumimoji="0" lang="zh-TW" altLang="en-US" sz="4800" b="1" dirty="0">
              <a:solidFill>
                <a:srgbClr val="A5A5A5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681857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K-fold Cross Validation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model_selection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KFold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kf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KFold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n_splits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train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test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kf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split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fr-F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train_X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fr-F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test_X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fr-F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train_y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fr-F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test_y</a:t>
            </a:r>
            <a:r>
              <a:rPr lang="fr-F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fr-F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train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test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fr-F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train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fr-F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test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fr-FR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DecisionTreeClassifier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predicted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predict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test_X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accuracy_score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test_y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predicted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80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368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計算</a:t>
            </a:r>
            <a:r>
              <a:rPr lang="en-US" altLang="zh-TW" dirty="0" smtClean="0"/>
              <a:t>cross </a:t>
            </a:r>
            <a:r>
              <a:rPr lang="en-US" altLang="zh-TW" dirty="0" smtClean="0"/>
              <a:t>validation score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model_selection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cross_val_score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acc</a:t>
            </a:r>
            <a:r>
              <a:rPr lang="fr-F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fr-F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cross_val_score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fr-F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dirty="0" smtClean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fr-FR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fr-FR" altLang="zh-TW" dirty="0" smtClean="0">
                <a:solidFill>
                  <a:srgbClr val="000087"/>
                </a:solidFill>
                <a:highlight>
                  <a:srgbClr val="FFFFFF"/>
                </a:highlight>
              </a:rPr>
              <a:t>iris.data</a:t>
            </a:r>
            <a:r>
              <a:rPr lang="fr-FR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fr-FR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fr-F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dirty="0" smtClean="0">
                <a:solidFill>
                  <a:srgbClr val="000087"/>
                </a:solidFill>
                <a:highlight>
                  <a:srgbClr val="FFFFFF"/>
                </a:highlight>
              </a:rPr>
              <a:t>iris.target</a:t>
            </a:r>
            <a:r>
              <a:rPr lang="fr-FR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fr-FR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cv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fr-F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fr-FR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acc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acc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mean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acc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std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81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920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 smtClean="0"/>
              <a:t>留一驗證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model_selection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LeaveOneOut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[]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loo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LeaveOneOut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train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test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loo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split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fr-F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train_X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fr-F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test_X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fr-F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train_y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fr-F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test_y</a:t>
            </a:r>
            <a:r>
              <a:rPr lang="fr-F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fr-F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train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test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fr-F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train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fr-F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test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fr-FR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DecisionTreeClassifier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predicted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predict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test_X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extend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predicted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test_y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tolist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sum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82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539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考慮不同成本下的混淆矩陣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65" y="1886171"/>
            <a:ext cx="4806534" cy="352315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83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171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ROC</a:t>
            </a:r>
            <a:r>
              <a:rPr lang="zh-TW" altLang="en-US" dirty="0" smtClean="0"/>
              <a:t> 曲線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000" dirty="0" smtClean="0"/>
              <a:t>接收者操作特徵</a:t>
            </a:r>
            <a:r>
              <a:rPr lang="en-US" altLang="zh-TW" sz="2000" dirty="0" smtClean="0"/>
              <a:t>(</a:t>
            </a:r>
            <a:r>
              <a:rPr lang="en-US" altLang="zh-TW" sz="2000" dirty="0"/>
              <a:t>receiver operating characteristic,</a:t>
            </a:r>
            <a:r>
              <a:rPr lang="zh-TW" altLang="en-US" sz="2000" dirty="0"/>
              <a:t> </a:t>
            </a:r>
            <a:r>
              <a:rPr lang="en-US" altLang="zh-TW" sz="2000" dirty="0"/>
              <a:t>ROC curve)</a:t>
            </a:r>
          </a:p>
          <a:p>
            <a:pPr marL="0" indent="0">
              <a:buNone/>
            </a:pPr>
            <a:r>
              <a:rPr lang="en-US" altLang="zh-TW" sz="2000" dirty="0"/>
              <a:t>1</a:t>
            </a:r>
            <a:r>
              <a:rPr lang="en-US" altLang="zh-TW" sz="2000" dirty="0" smtClean="0"/>
              <a:t>.</a:t>
            </a:r>
            <a:r>
              <a:rPr lang="zh-TW" altLang="en-US" sz="2000" dirty="0" smtClean="0"/>
              <a:t>以假陽性率</a:t>
            </a:r>
            <a:r>
              <a:rPr lang="en-US" altLang="zh-TW" sz="2000" dirty="0" smtClean="0"/>
              <a:t>(</a:t>
            </a:r>
            <a:r>
              <a:rPr lang="en-US" altLang="zh-TW" sz="2000" dirty="0"/>
              <a:t>False Positive Rate, FPR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為</a:t>
            </a:r>
            <a:r>
              <a:rPr lang="en-US" altLang="zh-TW" sz="2000" dirty="0" smtClean="0"/>
              <a:t>X</a:t>
            </a:r>
            <a:r>
              <a:rPr lang="zh-TW" altLang="en-US" sz="2000" dirty="0" smtClean="0"/>
              <a:t>軸，代表在所有陰性相本中，被判斷為陽性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假陽性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的機率，又寫為</a:t>
            </a:r>
            <a:r>
              <a:rPr lang="en-US" altLang="zh-TW" sz="2000" dirty="0" smtClean="0"/>
              <a:t>(1-</a:t>
            </a:r>
            <a:r>
              <a:rPr lang="zh-TW" altLang="en-US" sz="2000" dirty="0" smtClean="0"/>
              <a:t>特異性</a:t>
            </a:r>
            <a:r>
              <a:rPr lang="en-US" altLang="zh-TW" sz="2000" dirty="0" smtClean="0"/>
              <a:t>)</a:t>
            </a:r>
            <a:r>
              <a:rPr lang="zh-TW" altLang="en-US" sz="2000" dirty="0"/>
              <a:t>。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2</a:t>
            </a:r>
            <a:r>
              <a:rPr lang="en-US" altLang="zh-TW" sz="2000" dirty="0" smtClean="0"/>
              <a:t>.</a:t>
            </a:r>
            <a:r>
              <a:rPr lang="zh-TW" altLang="en-US" sz="2000" dirty="0" smtClean="0"/>
              <a:t>以真陽性率</a:t>
            </a:r>
            <a:r>
              <a:rPr lang="en-US" altLang="zh-TW" sz="2000" dirty="0" smtClean="0"/>
              <a:t>(</a:t>
            </a:r>
            <a:r>
              <a:rPr lang="en-US" altLang="zh-TW" sz="2000" dirty="0"/>
              <a:t>True Positive Rate, TPR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為</a:t>
            </a:r>
            <a:r>
              <a:rPr lang="en-US" altLang="zh-TW" sz="2000" dirty="0" smtClean="0"/>
              <a:t>Y</a:t>
            </a:r>
            <a:r>
              <a:rPr lang="zh-TW" altLang="en-US" sz="2000" dirty="0" smtClean="0"/>
              <a:t>軸，代表在所有陽性樣本中，被判斷為陽性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真陽性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的機率，又稱為敏感性</a:t>
            </a:r>
          </a:p>
          <a:p>
            <a:endParaRPr lang="zh-TW" altLang="en-US" sz="2000" dirty="0"/>
          </a:p>
          <a:p>
            <a:endParaRPr lang="zh-TW" altLang="en-US" sz="2000" dirty="0"/>
          </a:p>
        </p:txBody>
      </p:sp>
      <p:pic>
        <p:nvPicPr>
          <p:cNvPr id="4" name="Picture 3" descr="http://4.bp.blogspot.com/-Jcdb496ROvI/UhXVGG06e1I/AAAAAAAAACk/1xrRDkptjpk/s320/%E9%99%BD%E6%80%A7%E9%99%B0%E6%80%A7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809" y="3429000"/>
            <a:ext cx="3149357" cy="250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84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42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如何繪製</a:t>
            </a:r>
            <a:r>
              <a:rPr lang="en-US" altLang="zh-TW" dirty="0" smtClean="0"/>
              <a:t>ROC </a:t>
            </a:r>
            <a:r>
              <a:rPr lang="zh-TW" altLang="en-US" dirty="0" smtClean="0"/>
              <a:t>曲線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471" y="1762056"/>
            <a:ext cx="4356140" cy="423869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85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015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資料讀取與編碼轉換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datasets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load_iris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tree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DecisionTreeClassifier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87"/>
                </a:solidFill>
                <a:highlight>
                  <a:srgbClr val="FFFFFF"/>
                </a:highlight>
              </a:rPr>
              <a:t>preprocessing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load_iris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50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150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,]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87"/>
                </a:solidFill>
                <a:highlight>
                  <a:srgbClr val="FFFFFF"/>
                </a:highlight>
              </a:rPr>
              <a:t>le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preprocessing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LabelEncoder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le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fit_transform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iris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target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50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150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])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86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058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建立預測模型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model_selection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train_test_split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test_X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test_y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train_test_split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test_size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0.33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random_state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123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DecisionTreeClassifier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train_y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87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877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計算</a:t>
            </a:r>
            <a:r>
              <a:rPr lang="en-US" altLang="zh-TW" dirty="0" smtClean="0"/>
              <a:t>ROC </a:t>
            </a:r>
            <a:r>
              <a:rPr lang="en-US" altLang="zh-TW" dirty="0" smtClean="0"/>
              <a:t>Curve </a:t>
            </a:r>
            <a:r>
              <a:rPr lang="zh-TW" altLang="en-US" dirty="0" smtClean="0"/>
              <a:t>參數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probas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_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predict_proba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test_X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probas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_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zh-TW" altLang="en-US" dirty="0"/>
          </a:p>
          <a:p>
            <a:endParaRPr lang="en-US" altLang="zh-TW" dirty="0" smtClean="0"/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metrics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roc_curve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fpr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tpr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thresholds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roc_curve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test_y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probas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_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88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897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ROC Curve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matplotlib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pyplot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fpr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tpr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87"/>
                </a:solidFill>
                <a:highlight>
                  <a:srgbClr val="FFFFFF"/>
                </a:highlight>
              </a:rPr>
              <a:t>label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'ROC curve'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([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'k--'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xlim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([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0.0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1.0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])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ylim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([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0.0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1.0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])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xlabel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'False Positive Rate'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ylabel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'True Positive Rate'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title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'Receiver operating characteristic example'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legend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loc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"lower right"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show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39" y="1772816"/>
            <a:ext cx="3496866" cy="241223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89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590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數據科學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444787" y="1484313"/>
            <a:ext cx="8296004" cy="2393803"/>
            <a:chOff x="179512" y="1131590"/>
            <a:chExt cx="7992888" cy="1944216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512" y="1131590"/>
              <a:ext cx="1944216" cy="1944216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95736" y="1131590"/>
              <a:ext cx="1944216" cy="1944216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11960" y="1131590"/>
              <a:ext cx="1944216" cy="1944216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8184" y="1131590"/>
              <a:ext cx="1944216" cy="1944216"/>
            </a:xfrm>
            <a:prstGeom prst="rect">
              <a:avLst/>
            </a:prstGeom>
          </p:spPr>
        </p:pic>
      </p:grpSp>
      <p:sp>
        <p:nvSpPr>
          <p:cNvPr id="10" name="文字方塊 9"/>
          <p:cNvSpPr txBox="1"/>
          <p:nvPr/>
        </p:nvSpPr>
        <p:spPr>
          <a:xfrm>
            <a:off x="2469848" y="4333269"/>
            <a:ext cx="5099473" cy="2010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TW" altLang="en-US" sz="5333" b="1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從數據</a:t>
            </a:r>
            <a:r>
              <a:rPr lang="zh-TW" altLang="en-US" sz="5333" b="1" dirty="0" smtClean="0">
                <a:solidFill>
                  <a:srgbClr val="FFC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鑒往</a:t>
            </a:r>
            <a:r>
              <a:rPr lang="en-US" altLang="zh-TW" sz="5333" b="1" dirty="0" smtClean="0">
                <a:solidFill>
                  <a:srgbClr val="44546A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endParaRPr lang="en-US" altLang="zh-TW" sz="5333" b="1" dirty="0">
              <a:solidFill>
                <a:srgbClr val="80000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zh-TW" altLang="en-US" sz="5333" b="1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　　從數據</a:t>
            </a:r>
            <a:r>
              <a:rPr lang="zh-TW" altLang="en-US" sz="5333" b="1" dirty="0" smtClean="0">
                <a:solidFill>
                  <a:srgbClr val="FFC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知來</a:t>
            </a:r>
            <a:endParaRPr lang="zh-TW" altLang="en-US" sz="5333" b="1" dirty="0">
              <a:solidFill>
                <a:srgbClr val="80000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2834808"/>
      </p:ext>
    </p:extLst>
  </p:cSld>
  <p:clrMapOvr>
    <a:masterClrMapping/>
  </p:clrMapOvr>
  <p:transition spd="slow">
    <p:pull dir="r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zh-TW" altLang="zh-TW" dirty="0" smtClean="0"/>
              <a:t>曲線下面積(Area Under Curve, AUC)為此篩檢方式性能優劣之指標，AUC越接近1，代表此篩檢方式效能越佳。指標可參考以下條件。</a:t>
            </a:r>
            <a:endParaRPr lang="zh-TW" altLang="zh-TW" dirty="0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/>
          </p:nvPr>
        </p:nvGraphicFramePr>
        <p:xfrm>
          <a:off x="1043383" y="3092660"/>
          <a:ext cx="6753079" cy="1600200"/>
        </p:xfrm>
        <a:graphic>
          <a:graphicData uri="http://schemas.openxmlformats.org/drawingml/2006/table">
            <a:tbl>
              <a:tblPr/>
              <a:tblGrid>
                <a:gridCol w="1575611"/>
                <a:gridCol w="5177468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21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AUC</a:t>
                      </a:r>
                      <a:r>
                        <a:rPr lang="zh-TW" altLang="en-US" sz="21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數值</a:t>
                      </a:r>
                      <a:endParaRPr lang="zh-TW" altLang="en-US" sz="2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1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解釋</a:t>
                      </a:r>
                      <a:endParaRPr lang="zh-TW" altLang="en-US" sz="2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en-US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1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完美分類器，無論</a:t>
                      </a:r>
                      <a:r>
                        <a:rPr lang="en-US" sz="21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cut-off point</a:t>
                      </a:r>
                      <a:r>
                        <a:rPr lang="zh-TW" altLang="en-US" sz="21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如何設定都可正確預測。通常不存在</a:t>
                      </a:r>
                      <a:endParaRPr lang="zh-TW" altLang="en-US" sz="2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0.5&lt;AUC&lt;1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1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優於隨機，妥善設定可有預測價值</a:t>
                      </a:r>
                      <a:endParaRPr lang="zh-TW" altLang="en-US" sz="2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2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0.5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1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同隨機，預測訊息沒有價值</a:t>
                      </a:r>
                      <a:endParaRPr lang="zh-TW" altLang="en-US" sz="2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90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717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求得</a:t>
            </a:r>
            <a:r>
              <a:rPr lang="en-US" altLang="zh-TW" dirty="0" smtClean="0"/>
              <a:t>AUC </a:t>
            </a:r>
            <a:r>
              <a:rPr lang="zh-TW" altLang="en-US" dirty="0" smtClean="0"/>
              <a:t>分數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metrics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auc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roc_auc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auc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fpr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tpr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"Area under the ROC curve : %f"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%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roc_auc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91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621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建立不同模型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tree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DecisionTreeClassifier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svm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SVC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linear_model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LogisticRegression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sklearn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ensemble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RandomForestClassifier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clf1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DecisionTreeClassifier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clf2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SVC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clf3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LogisticRegression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clf4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RandomForestClassifier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clf4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92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279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同時比較不同模型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figure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figsize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title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zip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([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clf4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'Decision Tree'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'SVM'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LogisticRegression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RandomForest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]):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probas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_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clf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train_y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predict_proba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test_X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fpr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tpr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thresholds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roc_curve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test_y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probas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_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[:,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fpr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tpr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label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'%s - AUC:%.2f'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%(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title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auc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fpr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tpr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'k--'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xlim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1.0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ylim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1.0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xlabel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'False Positive Rate'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fontsize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ylabel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'True Positive Rate'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fontsize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title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'Receiver operating characteristic example'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fontsize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legend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loc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"lower right"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fontsize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show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93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613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客戶流失預測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1599-7836-4A51-A5A2-5DCA85FFB41C}" type="slidenum">
              <a:rPr lang="zh-TW" altLang="en-US" smtClean="0"/>
              <a:pPr/>
              <a:t>94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999738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從顧客的通聯記錄預測哪些客戶容易更換電信業者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5632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顧客流失分析</a:t>
            </a:r>
          </a:p>
        </p:txBody>
      </p:sp>
      <p:sp>
        <p:nvSpPr>
          <p:cNvPr id="56324" name="AutoShape 2" descr="data:image/jpeg;base64,/9j/4AAQSkZJRgABAQAAAQABAAD/2wCEAAkGBhQOEBQUEBAWFBUVERUQFRIYFBUUGBQVFxYVGxgVFRgZHycgGBsnGRgWIDIgIygpLDAsGB4zNTAqNSYrLCkBCQoKDgwOGg8PGTUkHyQpKTQqLDApMDUyLC0sKS8qLC0wNTQ1NC8sKTYwLDQsNC4pLC8sKSw0NCwsLCk0LCwsNP/AABEIAH8BjgMBIgACEQEDEQH/xAAcAAEAAgMBAQEAAAAAAAAAAAAABgcDBAUIAgH/xABTEAABAwIDBAMIDQgHBwUAAAABAAIDBBEFEiEGBxMxQVFhFhciVHGTlNIIFBUyNVNVc4GRstHTGCM0UnSSobMzVmJyw+LjQ6KkscHC4SQlQkWj/8QAGgEBAQEBAQEBAAAAAAAAAAAAAAUEAwYBAv/EADIRAAICAQIDBgUBCQAAAAAAAAABAgMRBBIxQYEFEyFhcZEiUcHR8DIUMzRDUlNUoeH/2gAMAwEAAhEDEQA/ALwREQBERAERYaqVzGEsjMjuhoLW3+lxAC+pZPjeDMiheJ1OMSEiGCGFvR+cZI763af7qj9Ts5jMp8Kd/kFQGD6mkBbq9GpLMrIrqZJ6pr9Ncn0LURVENjMWH+1f6UfWW9SYNjcR8GYnsfMyQf7910loa+V0fc/C1c+dUiz0UWwmvxNthU0kTx0vZK1jvLlJIP8ABShpuNRbs00+pYbK3W8ZT9Hk1wnvWcNeqP1ERcjoEREAREQBERAEREAREQBERAEREAREQBERAEREAREQBERAEREAREQBERAEREAREQBERAEREAX494aCToALk9i/VBMW3rxQTPjjgMoYcvEDw0OI520Ol9L9K706ey54rWTjbdCpZm8GltDvBqjJloqd4jbpxHwvJf2gEeCPLr5OSxYJtFi1ZJka1rANXSPgLWtH08z2D/yuzs7vENfO2KOkcP8A5OeZAQxo5uPg9oFushTRb7bVp13cqUnjm8mOut3PerW15LBho4nNYBI/O7pflDbnsaOQ+tZkRSm8+JRSwFG9u8XnpKdj6Vt3mYMIyGTwcrzyHaBqpIuJtbtMMNhbIYzJmkEdg7La7XG97H9X+K7adN2xxHd5fM5XtKt5ePP5Fed3mKfFn0Z33J3eYp8WfRnfcuv342+Ju86PVTvxt8Td50eqrvd2f4y90SN8P779mdLY/baWdwirIHseT4Moje1jv7LtPBPbyPYec1Vcd+NvibvOj1V29ld4MeISmLhmJ+XM0Fwdnt74DQaga26r9Sm6rSW+Nnd7Vz8Uzdp9TX4Q7zc/QliIimm8IiIAiIgCIiAIiIAiIgCIiAIiIAiIgCIiAIiIAiIgCIiAIiIAiIgCIiAIiIAiIgCIiA5eObQU9GAKqQMEmYAZXOzAAX0aD1j61FvdbA/1IfR5PUXX2k2LgxGUSTTSNLWZA1rmAAXJPNpN7n+AXJG6ak+Pm8meP1FTo/ZowW6ck+eOBPu7+U/hjFrlkleC4fTxsElLCxjZWtddrMmZtrtJBAPI9PWuivljA0AAWAFgOoBfSnSk5PLN0VhYCj9Vt7RQvdHJUWcxxY4cOU2cDYi4bbmpAV5+2r/Tqr9pl+25UOz9JDUycZt+C5GLW6mVEU48y3O+NQeM/wD5y+qtav2zwupaGzyskaDmDXQykA2IvqznYn61S6Kyux6U8qUvdfYlvtO1rDS9n9y2fdbA/wBSH0eT1E91sD/Uh9Hk9RVMpHsdhNJWScKpkkjkJ/Nua5ga7+yczTZ3Vrr5ea3QV1xc3OeF5/8ABXrJzkoqEfYm3utgf6kPo8nqLJT49gsbmvYImuaczXCCQEHrByL4701J8fN+/F6id6ak+Pm/fi9RTt2kf8yf50Nu3U/0R/OpMsNxOOqjEkL87HXs6xHIkHQ2I1HStpcbZnZ6PD43RxSve1z+JZ5abGwBtlA00C7Kk2KKm1B+HIp1uTit3HmERFzP2EXm3E97WLV9bIzD3Pa3M8R08ULJHZGk6uu1zibC5PLqssndBtR+pWeiN/DQF8bWY+MOop6ksz8KMvDL2zG4AF+gXI1Uf3XbwzjkMrnwiJ8UgYQ1xc1wcCWkX1B0It5OvSltosZx+SllbWtqhTlv50vpmsbluPfOyC2tulcrYjEcVhbL7ktnLS5vF4UIlGaxy5rtNtLoD1oi8490G1H6lZ6I38NaWI7wcfocjqqSeIOPg8Wnja1xHMeFGLoD02i4mxW0BxKgp6lzQ10sd3NHIOaS11uzM027LLr1EIkY5ruTmlpsbGxFjY9CA5T9tKFpIOIUoINiDUwgg9R8JRbb7e9Bh0DHUj4KuR8mTK2djgxoBJc7ISeoDlz7LGG1u4/DopHMfjIjIPvHugDmjouC4dHYFHdq91FPBE11BiUNS/PZ0bp6aMhpB8JpMgB1tp2oC7sD3j0VTTRSvq6eF0kbXuhfUxB0biNWm5B0PYFkxTeHQwQSytraaUxxPkETamEukLWkhjQHHUkWHlVP4budoHQxmfGomSljTIxstO5rHkatDs+tjpdfdbubw8RvMWNxOkDHFjXSU7WufY5Q459ATbVATrd/vjhxKOU1joKR8b2gB07GiRrgbFucg3FrHyjrUtG21Af/ALCl9Jh9ZUBsluqhqGPdiGIwUrg4NjY2opZS4W1c60hAF7W16+y8jpdyOGyPa1mNNe5xsGNdTlzuxoDib/QgL1Buv1a+H0TaeGOJl8scbIm3NzlY0NFz0mwUe3g7fRYJTtlkjMrnv4ccQIbmIFyXOIOVoHTY8xp1Ac/Ft8+G0k8kMkry+J5jflic4BzTZwv02Nx9C0+/1hfxkvmXKrsR3nYdUyulm2eidI85nu9tOBc48ybRgXPWtbu+wr+rkXpb/UQFtd/rC/jJfMuTv9YX8ZL5lyoHazHKasdGaTD20Ya1wc1srpc5JFiSQLW/6qRs28wsAA7OxEgAE+236nr94gLb7/WF/GS+ZcpfsxtTBikHHpXlzM5jN2lpDhYkEHsIP0rzt3fYV/VyL0t/qKZ7Db7KSOSKkZhgpIXyBgcyXiBr3kAOcCxpIva5uSB12QF2Ii5e1GNCgoqiocR+ahe8X6XAeA36XFo+lARvZjetDiOIzUUcL2mPiZZSQWycN2V2g1aOkc7jq5L4xTfVhtNNJC+Z5dG8xuyxPcA5ps4A9NiCFVO57FI8LjrcTqmvc1gjpGBoBc+SV2dwFyBoGMJJPIrJiW1uz1TM+WTC6rPI8yPIkygucbk5RLYXOuiAsjv9YX8ZL5lyd/rC/jJfMuVXe7uznyXWeeP4ye7uznyXWeeP4yAtIb+sL+Nl8y9T6jq2zRskjcHMexsjHDk5rgC0jygheb/d3Zz5Kq/PH8ZXLu63gUuKsfHSRSQinZG3hva0AMIIZlyuIsMtreRATFERAERY6i+R2XnlNvLbRAVbW7qaqWR7zNBd73POsnNzif1O1bWAbsJ6aqhlfLCWxyB5AL7m3Vdo6bLnCsxvqqPNs9VbOG12MCaMytnMYkZnHDZqzMMw0b1XXpZvU7HHvYYwQYqjcnslxLUREXmi8CvP21f6dVftMv23L0CVSe0mylXJWVD2Usjmunkc1wboQXkghWux5xjZLc8eH1JXacZShHas+JFUXZ7ja3xOX9xa2IbP1FM0OngfG0uyhzm2BNibeWwP1L0itrbwpL3ITqmllxfsc9ERdTmSLZrYiTEY3Phlibkdlc12YOFxcHRp0Ov1FdjvQVPx0H1yeooxgOJ1MEmWje5r5LMytAJdbUCxB7VJvbmN9VR5tnqqZe9RGb22RS5Z4lClUSh8UJN+R3Nj939RQVbZnyxFuV7HBpfchw0tdoHvg0/QrBVZbP1WLGqhFQJuFxBxM0bAMvTcgKzV5/X947E7JJvHItaPYoNQTSzzCFEKnmw84biPhuT5if7bF6PsvOG4j4ck+Yn+2xej0BEN7Y/9lrfmh/MYoN7Gr+hrfnYfsyKc72/gWt+aH8xig3sav6Gt+dh+zIgLosqj9kh+gU37X/hPVuKo/ZIfoFN+1/4T0BKNznwJR/3JP50qmihe5z4Eo/7kn86Vdza7BpK6inghmML5GZWyi+moJBtrYgFpt0OKAr7H/Y/RVlVNOK2RnGlfMWcJr8rnkuIDswuLk27FCO9hh/ul7n+6c3H5fowyZ8ubJmz++y9lui99F0e8FiPyhF+/P6qgncbP7r+0OO3j8bhca78ubLmve2blpyQEw293Jswqgkqm1j5Cx0YyGINBzva3mHG3NYN3W5tmMUXth1W+I8V8eQRB48G2ty4da1tst0lbhtG+onrI5I2FgLGulJOZ4aNHNA5m6xbD7q6zFKTj09XHEziOjyOdKDdtrnwQR0oDmYxsK2nxtuGiZzmunp4eNkAP55sZJy36M/X0K08J9jvDBPFKa6RwjkbJlETWE5SCBmzG2o5qr6/dvWxYqyiJL5XlhbUASFmUgEyZiL5W6gnoLSph3gsR+UIv35/VQF/qmfZKfo9H89L9hisnYfAJMOoIaeefjPYHXk8Lpc5waM2tgDYX6ujkvza7YqmxeJsdW1xDH52Oa4sc02sdeojo8iAgNXR4mMLw6TDqynpYGYbAZjIY2eGWNOdznscLWI6tb87rl4DjuIMqYXVW0GGugEjTK32xTOLo7+E0AMBuRcDUarFtRviouHLh3ua+WljApR+f4V2wkBpbZpIALARc30F+pQT3dwn5In9PP4aAl/sh6qOaShfC9r2Oglc17HBzXDO3UEaFSrbaDF4pBLTYlS0tIY4msEroosruGLhznxm5Lg4jXl5FWWMbbYdVQ00LsLmYylDmxhlYLua92ZzXl0RJu65uLHU2K7202+ekxSBsFVhL3Ma8SNy1eQtcAQCCI+okW7UBJNi9oquKra7Esew6WnyODoxUU5cXEeDlytbaxsb35X61Hd8du6CkLbWMdK64tr+efrpz0somMewj5In9Pd+Gri2Uw/DdpGwVvtV8clGWUwiMhygRWdG029+0ZtOR5g3CAs5Uj7IbbMZWYfE7Uls9RY8gNY4z5ffkdjOtXcvOu83dVLSCtxCeqEgdOHRtAdnPFlH9JfQZWmwDb9HIaICc7lMHhqcC4c8LJGSVEpexzQQ4hzbE9oyt17AoTj222EUtVNA3Z6N4ilfDnMgYXFji0nLkNhcHpVg7hPgZnz832goHtjvVEVfURvwWjeY5nx55oQ+R4abBzjbpABHYRqeaA5ffIwr+rcXn/wDTTvkYV/VuLz/+msffdZ8hYd6OE77rPkLDvRwgMo3kYT07ORefH4avnZHCaSGnZLRUrIG1EccxAYGuIc0OaH9oDuV9LlUEze+wEWwLDufRAAfo0Xo7Casz08UjozGZImSGM82FzQSw9ovb6EBtoiIAiIgKuq97U0Uj2Oporse5h8N3NpIP/JYu/FL4tF++5S3aLaajoZQyogJc5vEzCJjg65I5k87grl98bDviHeYj+9XoKucVJaZvqyPNzjJp346Ej2S2jGI0wlsGuBLHsBvlcP8AoRY/Su0oRTbzqBhs1kjLkXIiaB5TlKmkMzXtDmEOa4BwcDcEHkQepStTTKuWXBxT4ZKFFsZxwpZa4n2iIsxoCg2979Ci/aW/y5FOVBt736FF+0t/lyrboP4mHqZdZ+4l6FRIiL2x5Mz4fWGCWOVupjkbIAeRLSDY/Upz34pfFov33KCUrw2Rhd70PaT06Ai/8FanfGw74h3mI/vUzWwi2m6t/wBDfpJNJ4s2/UbJbxJa+qbCYGNaWuc5wc4kBo7e2w+lT1cTZnF6etY6WmhLA13DzGNrCTYEgW5jULtrzOqce8xGG3HIv6dS2ZlLd5hCiLKaDzJubxeGkxl76iZkLDFOwPe4MbmLmkAuOg5Hmr97vcO+UqT0mH1lX+0nseIqqofLT1Zp2yOLzEYeIGuJuchD22bfoN7da5f5NB+Ux6KfxUBLN5+2FFPhFXHDXU0j3RANYyeJznHOzQNDrlQ32P20NNSQ1YqaqGEukiLRJKyPMA19yMxF+YXO2t3DnDqKap9v8ThMD+H7XyZvCaLZuIbc+pcPdrut93WTOFVwOE5jbcLiZswcb+/bbl2oD0P3e4d8pUnpMPrKrt/209LV0dOymqoZnCoLy2ORslmiNwucpNtSOa+PyaD8pj0U/irJB7GgBwz4kS2+obT5SR1AmQgeWxQE63OfAlH/AHJP50qmi08HwmOjgjghbaOJgjaOZsOknpJ5k9ZK2J2uLXBhs4tIaSLgG2hI6dUBTW0+xu0EtZO+nrnCJ0r3RBtW6INjJORuQWsQ2wPaDqeajPeexvj+2OI3j5s3G9tfnM1rXz8726V05thNpS4/+ulOp1Fc8A9oFxYdlgvjuC2l8em9Pf6yA4u2eymN01G+TEKt8lOCwPYat0oJLwG+ATr4RCxbDbL4zVUmfDap8UHEc3K2qdCM4tmOUHyarJtlsnjdNRvkxCqkkpwWB7HVbpQSXgN8AnXwrLFsPsvjNVS58NqZI4OI5uVtU6EZxbMcoI7NUBIu4PaXx+X09/3rewPYnaJlTC6Wvfw2ysc/NVvkbkBBcCzXNpcW/wCXNc/uC2l8em9Pf6y/W7B7S3/Tpfpr3n/uQF/ItfDo3shjbM8PkEbGyPAsHPDQHOA6AXXP0rYQHlXZrE6ylxapfh1MKibNUNLDG6SzDKLus0gjXKL36e1Tzu72j+SG+iy/iLWq9zWKU1dNPh9VGwPfI5sglfG/I92bI4Bp7Om2gPk2e4XaX5THpMnqICv95eNYhVywnE6UU7mxuEYETo8zSRc2c431U8ptuNogxobhLS0NAB9qym4AFj7/AKlA95eDYjSSwjFKnjucxxjPEdJlaCLi5Atqp1R7F7RyRsdHigyOY1zbVT7ZSARazOpAaW021+OzUc8dVhbWQuicJH+1pG5GW1dcvIFud7KS+xv/AEGp/av8Ji41du32iqI3Ry4g17HjK5hqZCHDqPgclYO6nYV+C0bo5pGvkklMr8l8rfBa0NBIBdoLk2HPsuQJoq+37fAs3zsP8xqsFV9v2+BZvnYf5jUBi3CfAzPn5vtBQXEfZC1jp3tpqSDIHuDA9sr3loPN2V4F+nQaKdbhPgZnz832gq03E1scOLzmWRkYNLM0F7msBdxYTYEnnYE27CgNzv8AWKeI0/maj8RO/wBYp4jT+ZqPxFevdDTeNQ+ej+9O6Gm8ah89H96Aod/sg8RYRxKOmHYY52k+QmRXpsvjoxCjgqQws40YkyE3ynkRfp1B1VWeyGxSGajpmxTRyOFSTZr2vIbw3AmwPK5H8FO91PwNRfMf9zkBLEREAREQHIx/ZqnrQ01LbiMOIdmLLA2vcg8tB9SjHctg3x0fpY9ZT5V9iu6Rksz3xVHCY45hHw82UnmAcw0vyFtFQ0lyXwztcVyxkw6mp/qhWpPnkydy2DfHR+lj1l3MGq6Cij4cNZEGXuGuqWvy355bu0HYop3mz46PM/507zZ8dHmf861zensWJ6hteaZmh38HmNKXVE67pqXxuDz0f3p3TUvjcHno/vUF7zZ8dHmf86r/ABSi9rzyxZs3DkfHmta+VxF7dHJfadBpr21XY3jyFutvpWZwS6l9d01L43B56P71DN6eLwz0kbYp45CKhri1kjXkDJJrYHlqFVyLfR2VCqxTUuBjt7RlZBwceIREVgmHZ2Rw6GoqmtqntZEGuc8ukEd7CwaHEjXMRy6AVYUWyGEPcGslY5xNg0VVySegAO1XCwndNJNCySSo4TnNzcPh5i0Hlc5hra2ltFKNk93TKCYyvl4rwLM8DIGX98eZubadlz1rz+t1Vcm5Quaa5LPEs6XT2JJSrWHzZJMJwmOkiEULcrG3IFyTckkkk6nUrcRF52UnJ5fEuJJLCCIi+H0IiIDj7X4D7o0M9MH5DLGWB9rgOuCCR1XAUd3UbvX4JBM2aVkkksgccmbK1rQQ0AuAJOpPLqU6RAEREAREQBERAR3eBsu7FcPmpmPDHPyOa5wJbmY9rgHW1sbWuOV+nksG7bY92D0DaeSRsj+I+VxbfKC62jb2JFgNSApSiAIiIAiIgCIiAiO8PdzDjkTGyPMUkRJjlaA6wdbM1zSRmabA8wbjnzvXo9jW4csU/wCGP4qvBEBR/wCTa/5V/wCGP4qlu7ndO7BaiSY1zpg+LhcMRmNvvmnM7w3XItYcuZVhogCje8PZV2LYfLTRyBj3FjmucCW3Y4Os62tja1wpIiAjO7rZJ2EUEdNJIJHhz5HOaCG3cb2bfUgaamyrzFPY3tkmkfDX8NjnlzY3QZywE3y5uIM1uuyulEBRv5M5+Ux6L/qp+TOflMei/wCqryRAUcz2NGoviWl9bU1jbs/Oq5MFwiOip4qeEHJFGI23NyQOknpJOp8q3UQBERAEREAX49mYEHpFur+IX6iArfaHY7EGSXo6qaSN2oaalzXR9hLnAOHUefX1nldy+M/rzelj11bqxVTHuaRG8Md0OLc4HlbcX+sKnX2jZFKLUX5tGCehg22m/RMqfuXxn9eb0seuobiET2SyNmvxGvc19zmOcE5ru6Te+qt3FJcYhJ4baeZv9lpa76WueP4EqscXwqqdLJJNSytc97pHfmnht3Ek205XPWreivc23Jx6cSTq6VBLbu6nJRZxQyH/AGT/ANx33LepNlKub3lLKe0sLB9brBUpWQj4tpdTAoSfBHKUjodga6RjZI4CAbOaS9jHdhsSCOtSbZLd1UQyCWbgNI1Ac0zuaesAODAe27rKzGjTU37etRdZ2r3b204fzf59yrpuzt6zblEM2P2Uqo3CWuqZXOB8GDjvc0f2pDms7ycuu/ITREXn7rpXS3S/0Wqqo1R2xCIi4nUIiIAiIgCIiAIiIAiIgCIiAIiIAiIgCIiAIiIAiIgCIiAIiIAiIgCIiAIiIAiIgCIiAIiIAiIgCIiAIiIAiIgCIiAIiIAiIgCIiAIiIAiIgCIiAIiIAiIgCIiAIiIAiIgCIiAIiIAiIgCIiAIiIAiIgCIi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6325" name="AutoShape 4" descr="data:image/jpeg;base64,/9j/4AAQSkZJRgABAQAAAQABAAD/2wCEAAkGBhQOEBQUEBAWFBUVERUQFRIYFBUUGBQVFxYVGxgVFRgZHycgGBsnGRgWIDIgIygpLDAsGB4zNTAqNSYrLCkBCQoKDgwOGg8PGTUkHyQpKTQqLDApMDUyLC0sKS8qLC0wNTQ1NC8sKTYwLDQsNC4pLC8sKSw0NCwsLCk0LCwsNP/AABEIAH8BjgMBIgACEQEDEQH/xAAcAAEAAgMBAQEAAAAAAAAAAAAABgcDBAUIAgH/xABTEAABAwIDBAMIDQgHBwUAAAABAAIDBBEFEiEGBxMxQVFhFhciVHGTlNIIFBUyNVNVc4GRstHTGCM0UnSSobMzVmJyw+LjQ6KkscHC4SQlQkWj/8QAGgEBAQEBAQEBAAAAAAAAAAAAAAUEAwYBAv/EADIRAAICAQIDBgUBCQAAAAAAAAABAgMRBBIxQYEFEyFhcZEiUcHR8DIUMzRDUlNUoeH/2gAMAwEAAhEDEQA/ALwREQBERAERYaqVzGEsjMjuhoLW3+lxAC+pZPjeDMiheJ1OMSEiGCGFvR+cZI763af7qj9Ts5jMp8Kd/kFQGD6mkBbq9GpLMrIrqZJ6pr9Ncn0LURVENjMWH+1f6UfWW9SYNjcR8GYnsfMyQf7910loa+V0fc/C1c+dUiz0UWwmvxNthU0kTx0vZK1jvLlJIP8ABShpuNRbs00+pYbK3W8ZT9Hk1wnvWcNeqP1ERcjoEREAREQBERAEREAREQBERAEREAREQBERAEREAREQBERAEREAREQBERAEREAREQBERAEREAX494aCToALk9i/VBMW3rxQTPjjgMoYcvEDw0OI520Ol9L9K706ey54rWTjbdCpZm8GltDvBqjJloqd4jbpxHwvJf2gEeCPLr5OSxYJtFi1ZJka1rANXSPgLWtH08z2D/yuzs7vENfO2KOkcP8A5OeZAQxo5uPg9oFushTRb7bVp13cqUnjm8mOut3PerW15LBho4nNYBI/O7pflDbnsaOQ+tZkRSm8+JRSwFG9u8XnpKdj6Vt3mYMIyGTwcrzyHaBqpIuJtbtMMNhbIYzJmkEdg7La7XG97H9X+K7adN2xxHd5fM5XtKt5ePP5Fed3mKfFn0Z33J3eYp8WfRnfcuv342+Ju86PVTvxt8Td50eqrvd2f4y90SN8P779mdLY/baWdwirIHseT4Moje1jv7LtPBPbyPYec1Vcd+NvibvOj1V29ld4MeISmLhmJ+XM0Fwdnt74DQaga26r9Sm6rSW+Nnd7Vz8Uzdp9TX4Q7zc/QliIimm8IiIAiIgCIiAIiIAiIgCIiAIiIAiIgCIiAIiIAiIgCIiAIiIAiIgCIiAIiIAiIgCIiA5eObQU9GAKqQMEmYAZXOzAAX0aD1j61FvdbA/1IfR5PUXX2k2LgxGUSTTSNLWZA1rmAAXJPNpN7n+AXJG6ak+Pm8meP1FTo/ZowW6ck+eOBPu7+U/hjFrlkleC4fTxsElLCxjZWtddrMmZtrtJBAPI9PWuivljA0AAWAFgOoBfSnSk5PLN0VhYCj9Vt7RQvdHJUWcxxY4cOU2cDYi4bbmpAV5+2r/Tqr9pl+25UOz9JDUycZt+C5GLW6mVEU48y3O+NQeM/wD5y+qtav2zwupaGzyskaDmDXQykA2IvqznYn61S6Kyux6U8qUvdfYlvtO1rDS9n9y2fdbA/wBSH0eT1E91sD/Uh9Hk9RVMpHsdhNJWScKpkkjkJ/Nua5ga7+yczTZ3Vrr5ea3QV1xc3OeF5/8ABXrJzkoqEfYm3utgf6kPo8nqLJT49gsbmvYImuaczXCCQEHrByL4701J8fN+/F6id6ak+Pm/fi9RTt2kf8yf50Nu3U/0R/OpMsNxOOqjEkL87HXs6xHIkHQ2I1HStpcbZnZ6PD43RxSve1z+JZ5abGwBtlA00C7Kk2KKm1B+HIp1uTit3HmERFzP2EXm3E97WLV9bIzD3Pa3M8R08ULJHZGk6uu1zibC5PLqssndBtR+pWeiN/DQF8bWY+MOop6ksz8KMvDL2zG4AF+gXI1Uf3XbwzjkMrnwiJ8UgYQ1xc1wcCWkX1B0It5OvSltosZx+SllbWtqhTlv50vpmsbluPfOyC2tulcrYjEcVhbL7ktnLS5vF4UIlGaxy5rtNtLoD1oi8490G1H6lZ6I38NaWI7wcfocjqqSeIOPg8Wnja1xHMeFGLoD02i4mxW0BxKgp6lzQ10sd3NHIOaS11uzM027LLr1EIkY5ruTmlpsbGxFjY9CA5T9tKFpIOIUoINiDUwgg9R8JRbb7e9Bh0DHUj4KuR8mTK2djgxoBJc7ISeoDlz7LGG1u4/DopHMfjIjIPvHugDmjouC4dHYFHdq91FPBE11BiUNS/PZ0bp6aMhpB8JpMgB1tp2oC7sD3j0VTTRSvq6eF0kbXuhfUxB0biNWm5B0PYFkxTeHQwQSytraaUxxPkETamEukLWkhjQHHUkWHlVP4budoHQxmfGomSljTIxstO5rHkatDs+tjpdfdbubw8RvMWNxOkDHFjXSU7WufY5Q459ATbVATrd/vjhxKOU1joKR8b2gB07GiRrgbFucg3FrHyjrUtG21Af/ALCl9Jh9ZUBsluqhqGPdiGIwUrg4NjY2opZS4W1c60hAF7W16+y8jpdyOGyPa1mNNe5xsGNdTlzuxoDib/QgL1Buv1a+H0TaeGOJl8scbIm3NzlY0NFz0mwUe3g7fRYJTtlkjMrnv4ccQIbmIFyXOIOVoHTY8xp1Ac/Ft8+G0k8kMkry+J5jflic4BzTZwv02Nx9C0+/1hfxkvmXKrsR3nYdUyulm2eidI85nu9tOBc48ybRgXPWtbu+wr+rkXpb/UQFtd/rC/jJfMuTv9YX8ZL5lyoHazHKasdGaTD20Ya1wc1srpc5JFiSQLW/6qRs28wsAA7OxEgAE+236nr94gLb7/WF/GS+ZcpfsxtTBikHHpXlzM5jN2lpDhYkEHsIP0rzt3fYV/VyL0t/qKZ7Db7KSOSKkZhgpIXyBgcyXiBr3kAOcCxpIva5uSB12QF2Ii5e1GNCgoqiocR+ahe8X6XAeA36XFo+lARvZjetDiOIzUUcL2mPiZZSQWycN2V2g1aOkc7jq5L4xTfVhtNNJC+Z5dG8xuyxPcA5ps4A9NiCFVO57FI8LjrcTqmvc1gjpGBoBc+SV2dwFyBoGMJJPIrJiW1uz1TM+WTC6rPI8yPIkygucbk5RLYXOuiAsjv9YX8ZL5lyd/rC/jJfMuVXe7uznyXWeeP4ye7uznyXWeeP4yAtIb+sL+Nl8y9T6jq2zRskjcHMexsjHDk5rgC0jygheb/d3Zz5Kq/PH8ZXLu63gUuKsfHSRSQinZG3hva0AMIIZlyuIsMtreRATFERAERY6i+R2XnlNvLbRAVbW7qaqWR7zNBd73POsnNzif1O1bWAbsJ6aqhlfLCWxyB5AL7m3Vdo6bLnCsxvqqPNs9VbOG12MCaMytnMYkZnHDZqzMMw0b1XXpZvU7HHvYYwQYqjcnslxLUREXmi8CvP21f6dVftMv23L0CVSe0mylXJWVD2Usjmunkc1wboQXkghWux5xjZLc8eH1JXacZShHas+JFUXZ7ja3xOX9xa2IbP1FM0OngfG0uyhzm2BNibeWwP1L0itrbwpL3ITqmllxfsc9ERdTmSLZrYiTEY3Phlibkdlc12YOFxcHRp0Ov1FdjvQVPx0H1yeooxgOJ1MEmWje5r5LMytAJdbUCxB7VJvbmN9VR5tnqqZe9RGb22RS5Z4lClUSh8UJN+R3Nj939RQVbZnyxFuV7HBpfchw0tdoHvg0/QrBVZbP1WLGqhFQJuFxBxM0bAMvTcgKzV5/X947E7JJvHItaPYoNQTSzzCFEKnmw84biPhuT5if7bF6PsvOG4j4ck+Yn+2xej0BEN7Y/9lrfmh/MYoN7Gr+hrfnYfsyKc72/gWt+aH8xig3sav6Gt+dh+zIgLosqj9kh+gU37X/hPVuKo/ZIfoFN+1/4T0BKNznwJR/3JP50qmihe5z4Eo/7kn86Vdza7BpK6inghmML5GZWyi+moJBtrYgFpt0OKAr7H/Y/RVlVNOK2RnGlfMWcJr8rnkuIDswuLk27FCO9hh/ul7n+6c3H5fowyZ8ubJmz++y9lui99F0e8FiPyhF+/P6qgncbP7r+0OO3j8bhca78ubLmve2blpyQEw293Jswqgkqm1j5Cx0YyGINBzva3mHG3NYN3W5tmMUXth1W+I8V8eQRB48G2ty4da1tst0lbhtG+onrI5I2FgLGulJOZ4aNHNA5m6xbD7q6zFKTj09XHEziOjyOdKDdtrnwQR0oDmYxsK2nxtuGiZzmunp4eNkAP55sZJy36M/X0K08J9jvDBPFKa6RwjkbJlETWE5SCBmzG2o5qr6/dvWxYqyiJL5XlhbUASFmUgEyZiL5W6gnoLSph3gsR+UIv35/VQF/qmfZKfo9H89L9hisnYfAJMOoIaeefjPYHXk8Lpc5waM2tgDYX6ujkvza7YqmxeJsdW1xDH52Oa4sc02sdeojo8iAgNXR4mMLw6TDqynpYGYbAZjIY2eGWNOdznscLWI6tb87rl4DjuIMqYXVW0GGugEjTK32xTOLo7+E0AMBuRcDUarFtRviouHLh3ua+WljApR+f4V2wkBpbZpIALARc30F+pQT3dwn5In9PP4aAl/sh6qOaShfC9r2Oglc17HBzXDO3UEaFSrbaDF4pBLTYlS0tIY4msEroosruGLhznxm5Lg4jXl5FWWMbbYdVQ00LsLmYylDmxhlYLua92ZzXl0RJu65uLHU2K7202+ekxSBsFVhL3Ma8SNy1eQtcAQCCI+okW7UBJNi9oquKra7Esew6WnyODoxUU5cXEeDlytbaxsb35X61Hd8du6CkLbWMdK64tr+efrpz0somMewj5In9Pd+Gri2Uw/DdpGwVvtV8clGWUwiMhygRWdG029+0ZtOR5g3CAs5Uj7IbbMZWYfE7Uls9RY8gNY4z5ffkdjOtXcvOu83dVLSCtxCeqEgdOHRtAdnPFlH9JfQZWmwDb9HIaICc7lMHhqcC4c8LJGSVEpexzQQ4hzbE9oyt17AoTj222EUtVNA3Z6N4ilfDnMgYXFji0nLkNhcHpVg7hPgZnz832goHtjvVEVfURvwWjeY5nx55oQ+R4abBzjbpABHYRqeaA5ffIwr+rcXn/wDTTvkYV/VuLz/+msffdZ8hYd6OE77rPkLDvRwgMo3kYT07ORefH4avnZHCaSGnZLRUrIG1EccxAYGuIc0OaH9oDuV9LlUEze+wEWwLDufRAAfo0Xo7Casz08UjozGZImSGM82FzQSw9ovb6EBtoiIAiIgKuq97U0Uj2Oporse5h8N3NpIP/JYu/FL4tF++5S3aLaajoZQyogJc5vEzCJjg65I5k87grl98bDviHeYj+9XoKucVJaZvqyPNzjJp346Ej2S2jGI0wlsGuBLHsBvlcP8AoRY/Su0oRTbzqBhs1kjLkXIiaB5TlKmkMzXtDmEOa4BwcDcEHkQepStTTKuWXBxT4ZKFFsZxwpZa4n2iIsxoCg2979Ci/aW/y5FOVBt736FF+0t/lyrboP4mHqZdZ+4l6FRIiL2x5Mz4fWGCWOVupjkbIAeRLSDY/Upz34pfFov33KCUrw2Rhd70PaT06Ai/8FanfGw74h3mI/vUzWwi2m6t/wBDfpJNJ4s2/UbJbxJa+qbCYGNaWuc5wc4kBo7e2w+lT1cTZnF6etY6WmhLA13DzGNrCTYEgW5jULtrzOqce8xGG3HIv6dS2ZlLd5hCiLKaDzJubxeGkxl76iZkLDFOwPe4MbmLmkAuOg5Hmr97vcO+UqT0mH1lX+0nseIqqofLT1Zp2yOLzEYeIGuJuchD22bfoN7da5f5NB+Ux6KfxUBLN5+2FFPhFXHDXU0j3RANYyeJznHOzQNDrlQ32P20NNSQ1YqaqGEukiLRJKyPMA19yMxF+YXO2t3DnDqKap9v8ThMD+H7XyZvCaLZuIbc+pcPdrut93WTOFVwOE5jbcLiZswcb+/bbl2oD0P3e4d8pUnpMPrKrt/209LV0dOymqoZnCoLy2ORslmiNwucpNtSOa+PyaD8pj0U/irJB7GgBwz4kS2+obT5SR1AmQgeWxQE63OfAlH/AHJP50qmi08HwmOjgjghbaOJgjaOZsOknpJ5k9ZK2J2uLXBhs4tIaSLgG2hI6dUBTW0+xu0EtZO+nrnCJ0r3RBtW6INjJORuQWsQ2wPaDqeajPeexvj+2OI3j5s3G9tfnM1rXz8726V05thNpS4/+ulOp1Fc8A9oFxYdlgvjuC2l8em9Pf6yA4u2eymN01G+TEKt8lOCwPYat0oJLwG+ATr4RCxbDbL4zVUmfDap8UHEc3K2qdCM4tmOUHyarJtlsnjdNRvkxCqkkpwWB7HVbpQSXgN8AnXwrLFsPsvjNVS58NqZI4OI5uVtU6EZxbMcoI7NUBIu4PaXx+X09/3rewPYnaJlTC6Wvfw2ysc/NVvkbkBBcCzXNpcW/wCXNc/uC2l8em9Pf6y/W7B7S3/Tpfpr3n/uQF/ItfDo3shjbM8PkEbGyPAsHPDQHOA6AXXP0rYQHlXZrE6ylxapfh1MKibNUNLDG6SzDKLus0gjXKL36e1Tzu72j+SG+iy/iLWq9zWKU1dNPh9VGwPfI5sglfG/I92bI4Bp7Om2gPk2e4XaX5THpMnqICv95eNYhVywnE6UU7mxuEYETo8zSRc2c431U8ptuNogxobhLS0NAB9qym4AFj7/AKlA95eDYjSSwjFKnjucxxjPEdJlaCLi5Atqp1R7F7RyRsdHigyOY1zbVT7ZSARazOpAaW021+OzUc8dVhbWQuicJH+1pG5GW1dcvIFud7KS+xv/AEGp/av8Ji41du32iqI3Ry4g17HjK5hqZCHDqPgclYO6nYV+C0bo5pGvkklMr8l8rfBa0NBIBdoLk2HPsuQJoq+37fAs3zsP8xqsFV9v2+BZvnYf5jUBi3CfAzPn5vtBQXEfZC1jp3tpqSDIHuDA9sr3loPN2V4F+nQaKdbhPgZnz832gq03E1scOLzmWRkYNLM0F7msBdxYTYEnnYE27CgNzv8AWKeI0/maj8RO/wBYp4jT+ZqPxFevdDTeNQ+ej+9O6Gm8ah89H96Aod/sg8RYRxKOmHYY52k+QmRXpsvjoxCjgqQws40YkyE3ynkRfp1B1VWeyGxSGajpmxTRyOFSTZr2vIbw3AmwPK5H8FO91PwNRfMf9zkBLEREAREQHIx/ZqnrQ01LbiMOIdmLLA2vcg8tB9SjHctg3x0fpY9ZT5V9iu6Rksz3xVHCY45hHw82UnmAcw0vyFtFQ0lyXwztcVyxkw6mp/qhWpPnkydy2DfHR+lj1l3MGq6Cij4cNZEGXuGuqWvy355bu0HYop3mz46PM/507zZ8dHmf861zensWJ6hteaZmh38HmNKXVE67pqXxuDz0f3p3TUvjcHno/vUF7zZ8dHmf86r/ABSi9rzyxZs3DkfHmta+VxF7dHJfadBpr21XY3jyFutvpWZwS6l9d01L43B56P71DN6eLwz0kbYp45CKhri1kjXkDJJrYHlqFVyLfR2VCqxTUuBjt7RlZBwceIREVgmHZ2Rw6GoqmtqntZEGuc8ukEd7CwaHEjXMRy6AVYUWyGEPcGslY5xNg0VVySegAO1XCwndNJNCySSo4TnNzcPh5i0Hlc5hra2ltFKNk93TKCYyvl4rwLM8DIGX98eZubadlz1rz+t1Vcm5Quaa5LPEs6XT2JJSrWHzZJMJwmOkiEULcrG3IFyTckkkk6nUrcRF52UnJ5fEuJJLCCIi+H0IiIDj7X4D7o0M9MH5DLGWB9rgOuCCR1XAUd3UbvX4JBM2aVkkksgccmbK1rQQ0AuAJOpPLqU6RAEREAREQBERAR3eBsu7FcPmpmPDHPyOa5wJbmY9rgHW1sbWuOV+nksG7bY92D0DaeSRsj+I+VxbfKC62jb2JFgNSApSiAIiIAiIgCIiAiO8PdzDjkTGyPMUkRJjlaA6wdbM1zSRmabA8wbjnzvXo9jW4csU/wCGP4qvBEBR/wCTa/5V/wCGP4qlu7ndO7BaiSY1zpg+LhcMRmNvvmnM7w3XItYcuZVhogCje8PZV2LYfLTRyBj3FjmucCW3Y4Os62tja1wpIiAjO7rZJ2EUEdNJIJHhz5HOaCG3cb2bfUgaamyrzFPY3tkmkfDX8NjnlzY3QZywE3y5uIM1uuyulEBRv5M5+Ux6L/qp+TOflMei/wCqryRAUcz2NGoviWl9bU1jbs/Oq5MFwiOip4qeEHJFGI23NyQOknpJOp8q3UQBERAEREAX49mYEHpFur+IX6iArfaHY7EGSXo6qaSN2oaalzXR9hLnAOHUefX1nldy+M/rzelj11bqxVTHuaRG8Md0OLc4HlbcX+sKnX2jZFKLUX5tGCehg22m/RMqfuXxn9eb0seuobiET2SyNmvxGvc19zmOcE5ru6Te+qt3FJcYhJ4baeZv9lpa76WueP4EqscXwqqdLJJNSytc97pHfmnht3Ek205XPWreivc23Jx6cSTq6VBLbu6nJRZxQyH/AGT/ANx33LepNlKub3lLKe0sLB9brBUpWQj4tpdTAoSfBHKUjodga6RjZI4CAbOaS9jHdhsSCOtSbZLd1UQyCWbgNI1Ac0zuaesAODAe27rKzGjTU37etRdZ2r3b204fzf59yrpuzt6zblEM2P2Uqo3CWuqZXOB8GDjvc0f2pDms7ycuu/ITREXn7rpXS3S/0Wqqo1R2xCIi4nUIiIAiIgCIiAIiIAiIgCIiAIiIAiIgCIiAIiIAiIgCIiAIiIAiIgCIiAIiIAiIgCIiAIiIAiIgCIiAIiIAiIgCIiAIiIAiIgCIiAIiIAiIgCIiAIiIAiIgCIiAIiIAiIgCIiAIiIAiIgCIiAIiIAiIgCIiA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6326" name="AutoShape 6" descr="data:image/jpeg;base64,/9j/4AAQSkZJRgABAQAAAQABAAD/2wCEAAkGBxQPDxUUDxQQFRUUFxYVFxgUFRkWFxocFRQXHBUYGBUYISggHBolHBYUIjQkJSktLi4uFx8zODMtNygtLisBCgoKDg0OGxAQGy0mHyQsLDAtLCwsLCwxLCwsLCwsLS8sLCwtLy0vLCwsLCwsLCwsLCwsLCwsLCwsLCwsLCwsLP/AABEIAHcBpwMBIgACEQEDEQH/xAAcAAEAAgIDAQAAAAAAAAAAAAAABgcFCAECBAP/xABWEAABAwIDAwUJCQwHBgcAAAABAAIDBBEFEiEGBzETFyJBURZTVGGSk9HS0xQVMjVScYGRlAgjQlVlc3Sio7GztCQzNGJklbImQ3J1weElY4KDodTx/8QAGgEBAQEBAQEBAAAAAAAAAAAAAAEEAwUCBv/EAC0RAQACAgADBgYCAwEAAAAAAAABAgMRBBJhEyEiMYGRFDJRUlPwQbEjM9EF/9oADAMBAAIRAxEAPwC8UREBcKN7ZbYw4YwZ7vlcCWRtIv12c4/gsuLX+ewNlWB3rV/+G82fWXfHw2TJG4cMnEY6TqZWltHilbES2hojMbf1j5YmRgkH8AvDnW0v8H51AsVg2hqb5mPjab9GGWBgAvewIkzacL3uvTsttRi+JO+8tpWxg2dK+J2RpABt8K7najQdutlacTSGgONzYXNrXNtTbqX3MzhnUxWZ93zERmjcTMR7KCqNgsVkcXSQSPceLnzwucbCwu4yX4L583eJeCnz0HtFsIi+/jsn0j99Xx8Fj+sqApdhcWidmigljda146iJht1i7ZAbaD6lJcKG0NPa0RlAAGWaSB40BA1Egd19tzYKxdqK99NRTzRZc8cbntzC4uBpcdiqDnWr/wDDebPrLpS+XPG+WrnamPDOuaVr7P4nVy6VlE+nPyhLFIw6f3XZgfFY8Rqs4qM51q//AA3mz6y7Rb164OBcKZwBFxkIuL6i+Y2+dcrcFlnv1DpHGY4/mV5IsHsptRDiURfBcOabPjfbO3sJAJFjbQj99ws4slqzWdS11tFo3AiIooiIgIiICIiAiIgIiICIiAiIgIiICIiAiIgIiICIiAiIgIiICIiAiIgIiICIiAiIgLE49tJTUAaauUR5yQ0ZXPcbDU5WAmw7bW1Hasqqu2o3e1uIVT55JqYA6Mb0+iwE5W3y6nXU9pK6Yq0tbxzqHPLa0V8Ebl663aLAZ5DJNyT3u4udTTkmwsLks7FlcCwjCa+MvpaeB7GuykmFzNbA2GdovxHBQoboKq+s9MPH0z/8ZRdW1g+GspIGQwizIxYdZ7STfrJJP0rtl7Osf47TLjii9p8dYh96WmZEwMia1jW6BrQAB8wC+y4RZWpyiIg8ONyQtppTVAGEMcZLtLhlt0rtAJOnUAq/99tnfkQfZZvUU72kw91VRzQsLQ6WNzAXXsC4Wuba2VVc0FV3+l/X9VacEY9Tz2mGbPOTcctYlmvfbZ35EH2Wb1E99tnfkQfZZvUWF5oKrv1L+v6qc0FV36l/X9VaOXB+Sf30cN5vshJMO2nwKmk5SnMcb7FuZlNODY2uLhnDQaeIKZYHjkFdGZKWQSNBLTo5pBHUWuAI+kKqeaCq7/S/r+qpBsVsNWYZVCTlqZ0bhllYM13N1sQS3iDr49R13HLLTDrdb7nq6475t6tXuWQi4XKxtYiIgIiICIur3hoJcQABckmwAHEk9iDsixuD4/TVuf3JPFNyTsr+TcHZSb24dRsbHgbG3BZJAREQEREBEXwratkEbpJnNYxgLnOcbAAcSSg+6LyYZiUVVE2WmkZJG69nMNwbGx+kEEWXrQEWNxbHqajy+6p4Ic5s3lHtbe3E69Q0ueAuFkQb8EHKIiAiIgIiICIiAiIgIiICLgkDigKDlERAREQEREFcb3Nq30YigppOTkfeRxabODBo3Tscc3kFVr3b13hk3lBWji29GlgnkiMM8hjcWFzQzKS02dbM4HQ3HDqXk526Twap+qL116GHmrSI7PfV5+Wa2tM9pp9t0GIVNWyeaonklaHCJocQQHBoc49t7OZ9asVY/AcRbV00c7GFjZW5g11r2PC+UkLILHltzXmda6NuOuqxG9i6ScD8xXddJfgn5iub6lrjHtpX2H9Ln4D8L/su3dpX+Fz+Uo/H8EfMP3Lsv0EYqfbHs8Kct9+c+7Pd2lf4XP5Sd2lf4XP5SwKJ2VPtj2Ttb/Wfdnu7Sv8AC5/KXXu3rvDJvLCwasrZfeiIIBHXRSSuZYNkZlLnD+/mI6Q016768LnnlpFY3WkS647zadWvMIj3b13hk3lBO7iu8Mm8oKx+duk8Gqfqi9dOduk8Gqfqi9dcOa34v6/47aj8rI7qNpXV1K9kz88sLrEk3cWvuWF36zf/AEqcqC7P7yqarqWQMhnY6QkAuDMtwCdcriepToLz81Zi/fGujfhtE17p2IiLk6vlVVLImOfK5rGMBc5ziA1oA1JJ4BQ+TethTSR7qJsSLtgncNOxwZYjxjRYjf8AVDm4XE1psJKljXjtAjleB5TGn6FV2w+wU2MMldDLFGInNaRIHG+Zt9Mqirm52cJ8Jd9nqPZrDbZ7ysNqcNqoYahzpJYZGMbyE7buc0gDM5gA16ybKMcx1V4TS+S9eHHN0NTR0s1Q+op3NhjdIWta+5DBcgX69EO5id1WPQ4fiXLVUjo4jFIwkNe+5JaWgtYCTwPUrk52cJ8Jd9nqPZqhdkNnH4pVCniexjixz8zwSLMy3GnX0gp1zHVXhNL5L0Fgc7OE+Eu+z1Hs1mNnttKLEXFlJO17wCcha+N9ha5DJACRqNQqn5jqrwml8l6heydQ+ixiDKbujqRCbEgODpeSfw1tYk2+ZDTatYranEn0lDUTxND3xRPe1pvYlouL21ssquCqjXwb7MR+Rh/mpfarF7TbzKzEqV1PUNpBG8sJMcb2u6Dw4WLpHDi0dSkOJ7zMOMzjDg9JM0knlJRFG95JJLi3kn8Trcm5vrZYXHduKOrpnwtwilgLxpJDKxr2EG4IIgFxcC4vqLjrUVjNj9u6rCWSMpRA5srg9wma91iBa7Q17bXFr/MOxSDnrxH5FB5qX2qw+ym1tJQQFkuGQVT3OzOknlYT8EDKxpgORmhNrk3cdSs1zlUX4iw/yo//AK6CH7W7TTYrOJ6oQh7YxFaJrmtytc9wuHOcb3kd19ik+H74MQghjia2jcImMjDpI5HPIY0AF7uVF3G1ybcVgtqsfpq6WN8VA2lDRle2nmaGvbckWAhAa+5PSsdLAg2FpJDvGomNa0YHQkNAAzPY46C2pNPcnxlB96HfTXmVgfDRvDntBZGyRr3XIGVrjIQHHquCr8abhU/sLt7Q1FfFF72U1LI8lsUsQjdZxY64JEbHNuOjpf4WtgrhVQVU70I8ZFa12GuqTA6MACDLo5pOfOCL3N22/wCyze+bF5qTC81NI6N0krIy5hs4Nc15OVw1aeiNRrxVKYFsxV11PJUxzQshifke+oqDEAcrTck6W6bdSeKipB/tJ+Uv1EJ2kHH3y/UWC7l5fxjhH+ZMWVp92OJSxCSKWlkjIJDo6ovaQOxwbYou2OwzazF6qQR01VWSvcCQ1hbcgC5Oo7Fmf9pfyl+ooZs1hE1fUNhpS0SPa5wzOLBZrbm7gDbRZmbZKdji19fhLXNJa5rsRaCCDYgg6gg9SDNf7SflL9RWvuyir20R99nOMjpHOYH2MjWWFmvyi18wcRxNnD5hTOGbv62qLhS1WHzFti4Q13KZb3tfKDa9j9SxuK0tfgdW0PldHMGtkaY5XOa5pcbA8MzS5hBaRrZE8206Lw4HiAqqWCdoIE0UcoB4jlGB1jbr1XtKqKU+6GxEufS02mQB8zhfi74LLt8QL7H+8VmcLZiDNlIfcDrz5A4Fti8QukcQ2PMLZxGWi3YHWubKsdua92K4zII7HlJm0sOumUPEbDew0Li5+o0z21spZt/tDi1BWmCnfPFTxsYyEshDmva1jekXuYQ59zrbQaaKKjfdDjnfMV8y/wBRO6HHO+Yr5l/qLju8xnwiq8xH7NO7zGfCKrzEfs0Vz3Q453zFfMv9RO6HHO+Yr5l/qLju8xnwiq8xH7NO7zGfCKrzEfs0Fy7p5K51C52KcsXulJiMwaH8mWMIuBqOln+FqiqjBdscdmnayB9RM/pEMfBGGkBpuXHK0AD/AIhrb5iVRYlRukike576qcue5z3HIwXLiS42AsNSeC+fM9B4TP5LFWvc1W+CVnmZPQnc1XeCVnmZPQvV5L/l/p5XPT8bYfBMNFJTRQNcXCJoYCeJt1my96h+6uOSPDWxzxTRPjkkbaVpYXZnZw5oOuXp2v2tKmC8y8atMb29Kk7rEi6S/BPzFd10l4H5ivlZ8mqcfwR8w/cuyykey9bYf0Ss4D/cSehdu5it8ErPMSehfoIyU+sPBnHfflLEoslPs9VxsL5Kaqa1oJc50Tw0AcSSRYBY1fcWifKXzNZjzERFUWds3u3pq6ljnjqZwHjUZW9FwNntOnUQfn0PWsnzPQeEz+SxVNQ0Us7skEcsjgC4tjaXGwIBNm9VyBfxhe/uarfBKzzMnoWK1LxP+zTZW9Jj/XtamF7rI6aeOaOpnzRva8dFovY6gnsIuPpVhLWeTZmtsf6JWcD/ALmT0LZhYuKrMTEzbmbeGtExOq6ERFlaVXfdB/F1P+lN/l514/ud/wCz1f52P+GvZ90H8XU/6U3+XnXj+53/ALPV/nY/4ai/wt1R3eL8T136NN/DKkSju8X4nrv0ab+GVUUruN+OW/mJv3xrYxa57jfjlv5ib98a2MSFkWqNN8dN/wCYD+cW1y1Rpvjpv/MB/OIQ2uXlxHEIqaMyVEkcbBxc9waO3ieuwP1L1KJbyNjjjFMyNsvJOifyjSQXMPQc2zmgj5Q6WpGoHEoiKS4Tsu5xJkowSSbNq5Wt1PU1sgAHiAsFBdp67CKetyUdCyop2AZ3irqbvLgCeScJSLNvbUam40tc53mNqfC6bzb/AEqvNqsGdh1XNTSOa90OW7mggHNEx+gOvB4H0KKt73l2X75S/bZ/aqqdnYKV2Jxsqy0UhlkDy57mNyAPyXkBDgLhmt1O+Y2p8LpvNv8ASq+wXA3Vdeyka9rXPkfGHkEtBYHEmw1t0D9aCfbc4ZgMeHyuw18BqQYuTDKqWR2szA+zHPIPQL+rTj1KM7t6XD5amQYu6NsQiuzPK+IZ87eDmOaScubRZrHNztXS00kzJYpzGM3JxsdncLjNludSBc24m1hqVhtjN31Tihky/eGxZelNG8BxdfotFhewFz2Xb2oLSwQbOUMwmppqNsjQQ1zql8lr8S0SPcAbaXAvqe1WTFIHtDmkFrgCCDcEEXBBHEKi+Y2p8LpvNv8ASri2XwYUFFDTNcXiFgbmIAJPEmw4C5Nh1C2p4qohW/z4qZ+kx/6JVFt2uyLcVwSaKZ80TRWGVrmW1ywRtOjhZwBzfMW+JXJjOEQ1sJiqo2SRmxs4cCOBB4gjtCqfabeF7yT+9+GU0AjpgA4yZzdzmtdwBGvSuXEkuLuq2sVA6qlwdj3NbUYtIGkgPZDT5HW625nA2+cBWJut2poIW+99Ka8umMsjXVDIw3Nydy0cm45eiwnha99blVxNtpC9znPw3CS5xLnEtkuSTck/fO1ejC94LKWUS0+H4THIAQHNZJcZhY2u/TS4+koO25unEuKRRuvlfDOw242dC4G31rIbW7JYXhUzYJqrEXyZQ4thihdkB+DmLy0XNjYC/DW1xfGYNt0KCd9RTUNBHI+4v9+IaHHURtMlmA/3bdi+mMbxhWScpVUOFSvsG5nNkvYXsL8p4yg9+x2P4VhVV7pY7F5HBj2ZXR04HSte+WQX4cO2x6l9t+tS2XEYJGG7H0cT2nho6WYg2Oo0PWo6Nrac6DDMI8iT2itfY+Sk2miElbSRNmonNYAwkMLCAWC2nQuHDkzcC3jQTTYaMswqia4FrhS04IIsQRC24IPArAb39q/e+hLIiRPU5o4yPwW6co/jfRpsD1Oc26nQbbgq+3i7tTi1VFOycRFrBFIHMzAsa9zmlliOld7uOh04W1qKK2TH/iNH+lU38di2Q3j4nVUmGyy0DS6UFouG5yxrnAOe1ljmIuOogcSCAVrps7FkxWmZe+StgbfhfLUtF7fQtjN4uNVFDh0k1HGHyNLG3IzBgc4AvyDV1rgW8dzoCpCyofnWxTw79jTezTnWxTw79jTezXs548S77S+Zb6U548S77S+Zb6UV4+dbFPDv2NN7NOdbFPDv2NN7NeznjxLvtL5lvpTnjxLvtL5lvpQW3ujxqrrsPMteS53KuEbyxrM7A1vSs0AEZi8XAHwfpXK53T7RVOJULpqwNuJXNY5rCwPYGMOYdR6Re2406Pair5Res3s1EMr43U1OXRvdGbSPtdji02JHC4K+XPDN4ND5bvQpRtBs1g4qHOrHQxyyffCHVBiJzEjMGZhoS0624grHdz2Ad+p/th9db6zgmPkn99WG1c8T88PrsZvKNbVtgniZFygORzXE3cBfKbjrANvGLdYVjKuKbBsCie18c9O1zHBzSK03Babg/DU7w7FIakE08sUoabExva8A9hynRZ80V3ukTEdWjDNtavMTL2LhcouDsLhcogwG3nxXV/mZP9JWuK2P28+K6v8AMyf6StcF6n/n/LLy+P8AmgREXoMLLbL467D6ls8bQ8gOblJIBDhbUj6D9CmvPDP4ND5bvQoRsxTwy1kTaosbCXffC54jGUNP4ZItrbhqrO7ntn+/U/2w+usXEdlzeOszPRswdrNfDaIh5sC3oVFXVRQtpoRyj2tJzu0H4R1HENBKtRQrZnZvChOJaAxSSQ2PQqDLlzAgEtzEC9nWv2FTULzs805vBGnoYYvEeOdiIi4uyrvug/i6n/Sm/wAvOvD9zu8cjVi4vykZtfW2Q627FNt42yvvrQmFjg2RjhLEXXy52gizrdRa5zb2Nr3toqNm3VYpcj3GHWJFxNT2PjGZ4Nj4wD4lFbNqO7xPieu/Rpv4ZVB81OKeA/tqb2i8+IbuMRponzTUeSOJpe93KwHK1ouTZshJt4hdBm9xnxyPzE3741sWtQsGwSavm5Glj5WSxflzMbo21zeQgdY6+tZ/mpxTwH9tTe0Qls6StUaNwOMsIIINe0gjUEGsFiD2LI81OKeA/tqb2il27jddVRVsdRXsbCyBwc2Mujkc92U2PQLmhoNjrr2WsgvBcLlYnauslgoaiWmbnmjie6NuUuu4DTojU/MqikpqLaXO7McQJublkrA0m+paA4AN7LACywlfsRi9RI6SelqZHvtmc90bnGzQ0XJdroAPoWY5ycb+S/7G70Jzk438l/2N3oUU9xbSflLzzfXULwplSaxopeV91Z3ZcjgJM9nZ7OJGts99e1TTnIxv5L/sbvQoXhWJTwVjZ4AeXa9z2jJm6Tg7N0Ov4TtEVNPcW0n5S883109xbSflLzzfXTnJxv5L/sbvQnOTjfyX/Y3ehEZ7YWix73xhNWaoQNJMvuiUFhblIIytcSXagjxi/UroVAUO8fGzKwGIyXc0ZDSuYHXI6JfYZb8L9XFX806a6Ko5WsO9F+XHatwt0ZIjrw0giOviWzy103s4FUxYxLOIZHMmcySJ0bHSDoRxtIOUaEFvA9RCkrD4871X3vDPMH2i6v3uVZBHJ4ZqLf1B6/8A3F7ecnG/kv8AsbvQuH7x8aIILX2I1/obvQhpCtn8Zfh87Z4REXMBaBM3MzpNsbi41t41Kud6r73hnmD7RRjZnE56OoZLRAmVrXBtmcpoW2d0Bx0Uz5ycb+S/7G70IrB4/vEqMQp3U8rKEMeWkmKItf0HBws7Oeto6uCsH7nf+rrP+OH/AEvUKx/a/Fa+ndBUxyujeWkhtI5p6Dg5uoHa0Kxdw+Cz01LPJPG6Ns72GMP0cQwOBcWnUC50vqbHqsSRaKIiqNUsG+OYP0+L+batht4G1jcJpOVLOUe9wjjZfKHEgklx+SACTYE/vGvODfHMH6fF/NtVp/dD/wBkpPz7v4TlIWUe55X/AIvo/LPqJzyv/F9H5Z9RZDcnszSVtHO+rp4ZnNnytMjbkN5KM2HiuSfpVic3uGeA0vkBUVXzyv8AxfR+WfUTnlf+L6Pyz6itTm9wzwGl8gKJ71Nj6GlwieWmpYI5GmHK9jbOGaoja6x8YJH0oM5ux24GLxygwiF8BZcMN4y2TPkynQ36Dri3ZrroUO+50+FX/NS/vqURJTDedslJiMcTqexliJFnENBa+2bU9YLW/WVXvNhiHyIvOtV8qott9p8Tw2rdHyzTG67onGJmrb/BJy2Lm8DbxHrW3hsuX5KTHqx8Rix/PbfowfNfiHe4vOhZTZzY7FsPnE0DYr8HNMoyvb1tcP8Ar1LD85eI9+Z5qP0Jzl4j35nmmeharV4i0anTLW3D1ncbX3C4loLhlJAuL3sesX613VA85eI9+Z5pnoTnLxHvzPNR+hZPgcvRq+Nx9V/IqB5y8R78zzUfoTnLxHvzPNR+hPgcvQ+Nx9VwbefFdX+Zk/0la4KT4ht9XVET4pZWlkjS1wEbBcEa6gXCjC3cLhtiiYsxcVmrkmJqIiLUzMts7s5UYg57aVrXFgDnFzg0C5sBc9ZsfqKzvNhiHyIvOtWFwDaipoGuFK9rc5BddjXE2Gmrhe3iVhbu9oMRxKpvJKPc8WshETBmNuiwOy6G9ieu3zgrHnvmpu0a014aYr6id7Sbdxs07DqQtmtysjy94BuBbRoB69AD9Kli4C5Xk2tNrTaXq0rFY1AiIvl9CIiAo/vAjL8JrWsDnONPMAGgknoHQAKQIg163C0jpMVdI0XZFC8PPUDI5uQfOcjtPEVsKvnDTtZfI1rczi52UAXceLjbiT2r6ICIiAiIgIiIOFrZu/pXnaSMZXXjqKhzwRYtAEoJIPjIWyi6CJocXADMQATbUht7AnrAufrKDuiIgIiIC4XKIC6yNuCO0EfWuyINZptmsTwauPuSKqLo8wjmhgM7XMcCAb5HNzZdCCLg/QVke6naL8o/5e32C2IRF2137qdovyj/AJe32KlW7baTGZa5sVfFUOgeHF75qYw8nlY4tLXBjAbuyixuddOBVvIiCIiDV/AcJmdtBHDybhJHWCR7SLFrY5xI5x8WQXB4G47Qrd317PTVtAx1M1z3QScoY2Nu5zS0tOUcSRe9gCSp8KdufPlbnIy5rDNa97ZuNvEvqi7asYbTYtStLaaLF4WuOYiKKoYCbAXIa3jYAfQvZ7rxztxzyan0LZtFNG2snuvHO3HPJqfQvPXNxiojMc7MYkjda7JI6lzTlIIu0ixsQD9C2jRNG1Xbi9m6ijiqJqlhjFRyQYx4LZAIuVu5zCOiDygsDrodBoitFFUF5cQw6GpaG1EUUrQbgSsa8A2IuA4GxsT9a9SJvQgWNV2DUUxiqaSnY8AH+xNIIPAtcG2I4jTrBC8HdNgPg1P9ib6imu0mzkGIxZKht7XLHA2cwkWu0/8AQ6GwuFW53OS9VVH5o+stmKcUx47TEsmSMsT4YiYZPumwHwan+xN9RcO2mwGxtT0/2JvqLGczsvhUXmnesuHbnpQL+6otP/Kd6y6a4f75/fRz3n+2FZN4C65XDTcX7VyvUeZIiIgLJ7Nin91MNa5zYWnM4NYX5spFmEDgD1nsuOu4yWyOxVRiRzM+9w2P314u0kG2VouC43v4hY9ehlcO51+YZ6pmW4zZYiHWvrYl1r2WfJxGON1mWjHgyTq0Qkmz8+EYhIY6Wjp3FozOJomta0dV3FtgT1DibHsNpjRUUcDMkEccbBchsbQxuvE5WgBebA8FhoYhFTMDG3JOpJJPEucdSf8A84LIrxr2iZ7t66vXpWYjv8+giIvh9iIiAiIgIiICIiAiIgIiICIiAiIgIiICIiAiIgIiICIiAiIgIiICIiAiIgIiICIiAiIgLhEQR7aTZc1hL46utp32sORmeI9AbF0QcB89rE24qA4tsbi8NzFW1EzRfhVSscddOi51r21428ZRF2x5rV7nHJhrbvV3iOHyU0hinbke2123abXAI1aSOBC8yIvbx25qRMvFvHLaYh7MKwqWrkMdOzO8NLiMzW6AgE3cQOLh9ameFbp6qWxnkihaQD312oJtlBAuDYfC60RYuK4m9LctW3huHpeu7LQ2c2ZbRD+vrJncLzTvc0aWs2O+UDj1E/Us8iLzJtNp3L0oiIjUCIiiiIiAiIgIiICIiAiIgIiICIiAiIgIiICIiAiIgIiICIiAiIgIiICIiAiIgIiICIiAiIg//9k=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5632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141913"/>
            <a:ext cx="1985962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113" y="5145088"/>
            <a:ext cx="25066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025" y="2633663"/>
            <a:ext cx="18446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圖案 13"/>
          <p:cNvSpPr/>
          <p:nvPr/>
        </p:nvSpPr>
        <p:spPr>
          <a:xfrm rot="4396374">
            <a:off x="5229225" y="3457575"/>
            <a:ext cx="2012950" cy="1504950"/>
          </a:xfrm>
          <a:prstGeom prst="swooshArrow">
            <a:avLst>
              <a:gd name="adj1" fmla="val 16310"/>
              <a:gd name="adj2" fmla="val 3137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sp>
      <p:sp>
        <p:nvSpPr>
          <p:cNvPr id="16" name="圖案 15"/>
          <p:cNvSpPr/>
          <p:nvPr/>
        </p:nvSpPr>
        <p:spPr>
          <a:xfrm rot="4923144" flipV="1">
            <a:off x="2335212" y="3273426"/>
            <a:ext cx="1433513" cy="2030412"/>
          </a:xfrm>
          <a:prstGeom prst="swooshArrow">
            <a:avLst>
              <a:gd name="adj1" fmla="val 16310"/>
              <a:gd name="adj2" fmla="val 3137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11" name="文字方塊 10"/>
          <p:cNvSpPr txBox="1"/>
          <p:nvPr/>
        </p:nvSpPr>
        <p:spPr>
          <a:xfrm>
            <a:off x="6924675" y="3789363"/>
            <a:ext cx="110799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TW" altLang="en-US" dirty="0" smtClean="0"/>
              <a:t>客戶流失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39750" y="3890963"/>
            <a:ext cx="110799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TW" altLang="en-US" dirty="0" smtClean="0"/>
              <a:t>客戶流失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95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497663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090613"/>
            <a:ext cx="8229600" cy="4641850"/>
          </a:xfrm>
        </p:spPr>
        <p:txBody>
          <a:bodyPr/>
          <a:lstStyle/>
          <a:p>
            <a:pPr>
              <a:defRPr/>
            </a:pPr>
            <a:r>
              <a:rPr lang="zh-TW" altLang="en-US" sz="2000" dirty="0"/>
              <a:t>顧客基本資訊</a:t>
            </a:r>
            <a:endParaRPr lang="en-US" altLang="zh-TW" sz="2000" dirty="0" smtClean="0"/>
          </a:p>
          <a:p>
            <a:pPr lvl="1">
              <a:defRPr/>
            </a:pPr>
            <a:r>
              <a:rPr lang="en-US" altLang="zh-TW" sz="1600" dirty="0" smtClean="0"/>
              <a:t>state</a:t>
            </a:r>
          </a:p>
          <a:p>
            <a:pPr lvl="1">
              <a:defRPr/>
            </a:pPr>
            <a:r>
              <a:rPr lang="en-US" altLang="zh-TW" sz="1600" dirty="0" smtClean="0"/>
              <a:t>account length.</a:t>
            </a:r>
          </a:p>
          <a:p>
            <a:pPr lvl="1">
              <a:defRPr/>
            </a:pPr>
            <a:r>
              <a:rPr lang="en-US" altLang="zh-TW" sz="1600" dirty="0" smtClean="0"/>
              <a:t>area code</a:t>
            </a:r>
          </a:p>
          <a:p>
            <a:pPr lvl="1">
              <a:defRPr/>
            </a:pPr>
            <a:r>
              <a:rPr lang="en-US" altLang="zh-TW" sz="1600" dirty="0" smtClean="0"/>
              <a:t>phone number</a:t>
            </a:r>
            <a:endParaRPr lang="en-US" altLang="zh-TW" sz="2000" dirty="0" smtClean="0"/>
          </a:p>
          <a:p>
            <a:pPr>
              <a:defRPr/>
            </a:pPr>
            <a:r>
              <a:rPr lang="zh-TW" altLang="en-US" sz="2000" dirty="0" smtClean="0"/>
              <a:t>使用者行為</a:t>
            </a:r>
            <a:endParaRPr lang="en-US" altLang="zh-TW" sz="2000" dirty="0" smtClean="0"/>
          </a:p>
          <a:p>
            <a:pPr lvl="1">
              <a:defRPr/>
            </a:pPr>
            <a:r>
              <a:rPr lang="en-US" altLang="zh-TW" sz="1600" dirty="0" smtClean="0"/>
              <a:t>international plan</a:t>
            </a:r>
          </a:p>
          <a:p>
            <a:pPr lvl="1">
              <a:defRPr/>
            </a:pPr>
            <a:r>
              <a:rPr lang="en-US" altLang="zh-TW" sz="1600" dirty="0" smtClean="0"/>
              <a:t>voice </a:t>
            </a:r>
            <a:r>
              <a:rPr lang="en-US" altLang="zh-TW" sz="1600" dirty="0"/>
              <a:t>mail </a:t>
            </a:r>
            <a:r>
              <a:rPr lang="en-US" altLang="zh-TW" sz="1600" dirty="0" smtClean="0"/>
              <a:t>plan, number </a:t>
            </a:r>
            <a:r>
              <a:rPr lang="en-US" altLang="zh-TW" sz="1600" dirty="0" err="1"/>
              <a:t>vmail</a:t>
            </a:r>
            <a:r>
              <a:rPr lang="en-US" altLang="zh-TW" sz="1600" dirty="0"/>
              <a:t> </a:t>
            </a:r>
            <a:r>
              <a:rPr lang="en-US" altLang="zh-TW" sz="1600" dirty="0" smtClean="0"/>
              <a:t>messages</a:t>
            </a:r>
          </a:p>
          <a:p>
            <a:pPr lvl="1">
              <a:defRPr/>
            </a:pPr>
            <a:r>
              <a:rPr lang="en-US" altLang="zh-TW" sz="1600" dirty="0" smtClean="0"/>
              <a:t>total </a:t>
            </a:r>
            <a:r>
              <a:rPr lang="en-US" altLang="zh-TW" sz="1600" dirty="0"/>
              <a:t>day </a:t>
            </a:r>
            <a:r>
              <a:rPr lang="en-US" altLang="zh-TW" sz="1600" dirty="0" smtClean="0"/>
              <a:t>minutes, total </a:t>
            </a:r>
            <a:r>
              <a:rPr lang="en-US" altLang="zh-TW" sz="1600" dirty="0"/>
              <a:t>day </a:t>
            </a:r>
            <a:r>
              <a:rPr lang="en-US" altLang="zh-TW" sz="1600" dirty="0" smtClean="0"/>
              <a:t>calls, total </a:t>
            </a:r>
            <a:r>
              <a:rPr lang="en-US" altLang="zh-TW" sz="1600" dirty="0"/>
              <a:t>day </a:t>
            </a:r>
            <a:r>
              <a:rPr lang="en-US" altLang="zh-TW" sz="1600" dirty="0" smtClean="0"/>
              <a:t>charge</a:t>
            </a:r>
          </a:p>
          <a:p>
            <a:pPr lvl="1">
              <a:defRPr/>
            </a:pPr>
            <a:r>
              <a:rPr lang="en-US" altLang="zh-TW" sz="1600" dirty="0" smtClean="0"/>
              <a:t>total </a:t>
            </a:r>
            <a:r>
              <a:rPr lang="en-US" altLang="zh-TW" sz="1600" dirty="0"/>
              <a:t>eve </a:t>
            </a:r>
            <a:r>
              <a:rPr lang="en-US" altLang="zh-TW" sz="1600" dirty="0" smtClean="0"/>
              <a:t>minutes, total </a:t>
            </a:r>
            <a:r>
              <a:rPr lang="en-US" altLang="zh-TW" sz="1600" dirty="0"/>
              <a:t>eve </a:t>
            </a:r>
            <a:r>
              <a:rPr lang="en-US" altLang="zh-TW" sz="1600" dirty="0" smtClean="0"/>
              <a:t>calls, total </a:t>
            </a:r>
            <a:r>
              <a:rPr lang="en-US" altLang="zh-TW" sz="1600" dirty="0"/>
              <a:t>eve </a:t>
            </a:r>
            <a:r>
              <a:rPr lang="en-US" altLang="zh-TW" sz="1600" dirty="0" smtClean="0"/>
              <a:t>charge</a:t>
            </a:r>
          </a:p>
          <a:p>
            <a:pPr lvl="1">
              <a:defRPr/>
            </a:pPr>
            <a:r>
              <a:rPr lang="en-US" altLang="zh-TW" sz="1600" dirty="0" smtClean="0"/>
              <a:t>total </a:t>
            </a:r>
            <a:r>
              <a:rPr lang="en-US" altLang="zh-TW" sz="1600" dirty="0"/>
              <a:t>night </a:t>
            </a:r>
            <a:r>
              <a:rPr lang="en-US" altLang="zh-TW" sz="1600" dirty="0" smtClean="0"/>
              <a:t>minutes, total </a:t>
            </a:r>
            <a:r>
              <a:rPr lang="en-US" altLang="zh-TW" sz="1600" dirty="0"/>
              <a:t>night </a:t>
            </a:r>
            <a:r>
              <a:rPr lang="en-US" altLang="zh-TW" sz="1600" dirty="0" smtClean="0"/>
              <a:t>calls, total </a:t>
            </a:r>
            <a:r>
              <a:rPr lang="en-US" altLang="zh-TW" sz="1600" dirty="0"/>
              <a:t>night </a:t>
            </a:r>
            <a:r>
              <a:rPr lang="en-US" altLang="zh-TW" sz="1600" dirty="0" smtClean="0"/>
              <a:t>charge</a:t>
            </a:r>
          </a:p>
          <a:p>
            <a:pPr lvl="1">
              <a:defRPr/>
            </a:pPr>
            <a:r>
              <a:rPr lang="en-US" altLang="zh-TW" sz="1600" dirty="0" smtClean="0"/>
              <a:t>total </a:t>
            </a:r>
            <a:r>
              <a:rPr lang="en-US" altLang="zh-TW" sz="1600" dirty="0" err="1"/>
              <a:t>intl</a:t>
            </a:r>
            <a:r>
              <a:rPr lang="en-US" altLang="zh-TW" sz="1600" dirty="0"/>
              <a:t> </a:t>
            </a:r>
            <a:r>
              <a:rPr lang="en-US" altLang="zh-TW" sz="1600" dirty="0" smtClean="0"/>
              <a:t>minutes,</a:t>
            </a:r>
            <a:r>
              <a:rPr lang="en-US" altLang="zh-TW" sz="1600" dirty="0"/>
              <a:t> </a:t>
            </a:r>
            <a:r>
              <a:rPr lang="en-US" altLang="zh-TW" sz="1600" dirty="0" smtClean="0"/>
              <a:t>total </a:t>
            </a:r>
            <a:r>
              <a:rPr lang="en-US" altLang="zh-TW" sz="1600" dirty="0" err="1"/>
              <a:t>intl</a:t>
            </a:r>
            <a:r>
              <a:rPr lang="en-US" altLang="zh-TW" sz="1600" dirty="0"/>
              <a:t> </a:t>
            </a:r>
            <a:r>
              <a:rPr lang="en-US" altLang="zh-TW" sz="1600" dirty="0" smtClean="0"/>
              <a:t>calls, total </a:t>
            </a:r>
            <a:r>
              <a:rPr lang="en-US" altLang="zh-TW" sz="1600" dirty="0" err="1"/>
              <a:t>intl</a:t>
            </a:r>
            <a:r>
              <a:rPr lang="en-US" altLang="zh-TW" sz="1600" dirty="0"/>
              <a:t> </a:t>
            </a:r>
            <a:r>
              <a:rPr lang="en-US" altLang="zh-TW" sz="1600" dirty="0" smtClean="0"/>
              <a:t>charge</a:t>
            </a:r>
          </a:p>
          <a:p>
            <a:pPr lvl="1">
              <a:defRPr/>
            </a:pPr>
            <a:r>
              <a:rPr lang="en-US" altLang="zh-TW" sz="1600" dirty="0" smtClean="0"/>
              <a:t>number </a:t>
            </a:r>
            <a:r>
              <a:rPr lang="en-US" altLang="zh-TW" sz="1600" dirty="0"/>
              <a:t>customer service </a:t>
            </a:r>
            <a:r>
              <a:rPr lang="en-US" altLang="zh-TW" sz="1600" dirty="0" smtClean="0"/>
              <a:t>calls</a:t>
            </a:r>
            <a:endParaRPr lang="en-US" altLang="zh-TW" sz="2000" dirty="0" smtClean="0">
              <a:solidFill>
                <a:schemeClr val="accent2"/>
              </a:solidFill>
            </a:endParaRPr>
          </a:p>
          <a:p>
            <a:pPr>
              <a:defRPr/>
            </a:pPr>
            <a:r>
              <a:rPr lang="zh-TW" altLang="en-US" sz="2000" dirty="0">
                <a:solidFill>
                  <a:schemeClr val="accent2"/>
                </a:solidFill>
              </a:rPr>
              <a:t>預測標的</a:t>
            </a:r>
            <a:endParaRPr lang="en-US" altLang="zh-TW" sz="2000" dirty="0" smtClean="0">
              <a:solidFill>
                <a:schemeClr val="accent2"/>
              </a:solidFill>
            </a:endParaRPr>
          </a:p>
          <a:p>
            <a:pPr lvl="1">
              <a:defRPr/>
            </a:pPr>
            <a:r>
              <a:rPr lang="en-US" altLang="zh-TW" sz="1600" dirty="0" smtClean="0">
                <a:solidFill>
                  <a:schemeClr val="accent2"/>
                </a:solidFill>
              </a:rPr>
              <a:t>Churn (Yes/No)</a:t>
            </a:r>
            <a:endParaRPr lang="zh-TW" altLang="en-US" sz="1600" dirty="0">
              <a:solidFill>
                <a:schemeClr val="accent2"/>
              </a:solidFill>
            </a:endParaRPr>
          </a:p>
        </p:txBody>
      </p:sp>
      <p:sp>
        <p:nvSpPr>
          <p:cNvPr id="57347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資料敘述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246458" y="4993799"/>
            <a:ext cx="3456384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1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請參照</a:t>
            </a:r>
            <a:r>
              <a:rPr lang="en-US" altLang="zh-TW" sz="2100" dirty="0" err="1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customer_churn.ipynb</a:t>
            </a:r>
            <a:endParaRPr lang="zh-TW" altLang="en-US" sz="21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3F395F-68F7-412E-859F-D82841B83973}" type="slidenum">
              <a:rPr lang="zh-TW" altLang="en-US" smtClean="0"/>
              <a:pPr/>
              <a:t>96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675103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非監督式學習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1599-7836-4A51-A5A2-5DCA85FFB41C}" type="slidenum">
              <a:rPr lang="zh-TW" altLang="en-US" smtClean="0"/>
              <a:pPr/>
              <a:t>97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830716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機器學習問題分類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監督式學習 </a:t>
            </a:r>
            <a:r>
              <a:rPr lang="en-US" altLang="zh-TW" dirty="0" smtClean="0"/>
              <a:t>(</a:t>
            </a:r>
            <a:r>
              <a:rPr lang="en-US" altLang="zh-TW" dirty="0"/>
              <a:t>Supervised Learning)</a:t>
            </a:r>
          </a:p>
          <a:p>
            <a:pPr lvl="1"/>
            <a:r>
              <a:rPr lang="zh-TW" altLang="en-US" dirty="0" smtClean="0"/>
              <a:t>回歸分析 </a:t>
            </a:r>
            <a:r>
              <a:rPr lang="en-US" altLang="zh-TW" dirty="0" smtClean="0"/>
              <a:t>(</a:t>
            </a:r>
            <a:r>
              <a:rPr lang="en-US" altLang="zh-TW" dirty="0"/>
              <a:t>Regression)</a:t>
            </a:r>
          </a:p>
          <a:p>
            <a:pPr lvl="1"/>
            <a:r>
              <a:rPr lang="zh-TW" altLang="en-US" dirty="0" smtClean="0"/>
              <a:t>分類問題 </a:t>
            </a:r>
            <a:r>
              <a:rPr lang="en-US" altLang="zh-TW" dirty="0" smtClean="0"/>
              <a:t>(</a:t>
            </a:r>
            <a:r>
              <a:rPr lang="en-US" altLang="zh-TW" dirty="0"/>
              <a:t>Classification)</a:t>
            </a:r>
          </a:p>
          <a:p>
            <a:endParaRPr lang="en-US" altLang="zh-TW" dirty="0"/>
          </a:p>
          <a:p>
            <a:r>
              <a:rPr lang="zh-TW" altLang="en-US" dirty="0" smtClean="0"/>
              <a:t>非監督式學習</a:t>
            </a:r>
            <a:r>
              <a:rPr lang="en-US" altLang="zh-TW" dirty="0"/>
              <a:t>	(Unsupervised Learning)</a:t>
            </a:r>
          </a:p>
          <a:p>
            <a:pPr lvl="1"/>
            <a:r>
              <a:rPr lang="zh-TW" altLang="en-US" dirty="0" smtClean="0"/>
              <a:t>降低維度 </a:t>
            </a:r>
            <a:r>
              <a:rPr lang="en-US" altLang="zh-TW" dirty="0" smtClean="0"/>
              <a:t>(</a:t>
            </a:r>
            <a:r>
              <a:rPr lang="en-US" altLang="zh-TW" dirty="0"/>
              <a:t>Dimension Reduction)</a:t>
            </a:r>
          </a:p>
          <a:p>
            <a:pPr lvl="1"/>
            <a:r>
              <a:rPr lang="zh-TW" altLang="en-US" dirty="0" smtClean="0"/>
              <a:t>分群問題 </a:t>
            </a:r>
            <a:r>
              <a:rPr lang="en-US" altLang="zh-TW" dirty="0" smtClean="0"/>
              <a:t>(</a:t>
            </a:r>
            <a:r>
              <a:rPr lang="en-US" altLang="zh-TW" dirty="0"/>
              <a:t>Clustering)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98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386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非監督式學習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700" dirty="0" smtClean="0"/>
              <a:t>降低維度</a:t>
            </a:r>
            <a:endParaRPr lang="en-US" altLang="zh-TW" sz="2700" dirty="0"/>
          </a:p>
          <a:p>
            <a:pPr lvl="1"/>
            <a:r>
              <a:rPr lang="zh-TW" altLang="en-US" dirty="0" smtClean="0"/>
              <a:t>產生一有最大變異數的欄位線性組合，可用來降低原本問題的維度與複雜度</a:t>
            </a:r>
            <a:endParaRPr lang="en-US" altLang="zh-TW" dirty="0"/>
          </a:p>
          <a:p>
            <a:pPr lvl="1"/>
            <a:r>
              <a:rPr lang="en-US" altLang="zh-TW" dirty="0"/>
              <a:t>e.g. </a:t>
            </a:r>
            <a:r>
              <a:rPr lang="zh-TW" altLang="en-US" dirty="0" smtClean="0"/>
              <a:t>濃縮用到的特徵，編纂成一個新指標</a:t>
            </a:r>
          </a:p>
          <a:p>
            <a:pPr marL="0" indent="0">
              <a:buNone/>
            </a:pPr>
            <a:endParaRPr lang="en-US" altLang="zh-TW" sz="2700" dirty="0"/>
          </a:p>
          <a:p>
            <a:r>
              <a:rPr lang="zh-TW" altLang="en-US" sz="2700" dirty="0" smtClean="0"/>
              <a:t>分群問題</a:t>
            </a:r>
            <a:endParaRPr lang="en-US" altLang="zh-TW" sz="2700" dirty="0"/>
          </a:p>
          <a:p>
            <a:pPr lvl="1"/>
            <a:r>
              <a:rPr lang="zh-TW" altLang="en-US" dirty="0" smtClean="0"/>
              <a:t>物以類聚 </a:t>
            </a:r>
            <a:r>
              <a:rPr lang="en-US" altLang="zh-TW" dirty="0" smtClean="0"/>
              <a:t>(</a:t>
            </a:r>
            <a:r>
              <a:rPr lang="zh-TW" altLang="en-US" dirty="0"/>
              <a:t>近朱者赤、近墨者黑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e.g</a:t>
            </a:r>
            <a:r>
              <a:rPr lang="en-US" altLang="zh-TW" dirty="0" smtClean="0"/>
              <a:t>.</a:t>
            </a:r>
            <a:r>
              <a:rPr lang="zh-TW" altLang="en-US" dirty="0" smtClean="0"/>
              <a:t>將客戶分層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99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468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自訂設計">
  <a:themeElements>
    <a:clrScheme name="觀點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24617</TotalTime>
  <Words>5869</Words>
  <Application>Microsoft Office PowerPoint</Application>
  <PresentationFormat>如螢幕大小 (4:3)</PresentationFormat>
  <Paragraphs>1220</Paragraphs>
  <Slides>169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169</vt:i4>
      </vt:variant>
    </vt:vector>
  </HeadingPairs>
  <TitlesOfParts>
    <vt:vector size="179" baseType="lpstr">
      <vt:lpstr>Adobe 黑体 Std R</vt:lpstr>
      <vt:lpstr>Adobe 繁黑體 Std B</vt:lpstr>
      <vt:lpstr>Bebas Neue</vt:lpstr>
      <vt:lpstr>微軟正黑體</vt:lpstr>
      <vt:lpstr>新細明體</vt:lpstr>
      <vt:lpstr>Arial</vt:lpstr>
      <vt:lpstr>Calibri</vt:lpstr>
      <vt:lpstr>Cambria Math</vt:lpstr>
      <vt:lpstr>Wingdings</vt:lpstr>
      <vt:lpstr>1_自訂設計</vt:lpstr>
      <vt:lpstr>機器學習Python入門者課程</vt:lpstr>
      <vt:lpstr>關於我</vt:lpstr>
      <vt:lpstr>PowerPoint 簡報</vt:lpstr>
      <vt:lpstr>課程資料</vt:lpstr>
      <vt:lpstr>Python語言與資料分析</vt:lpstr>
      <vt:lpstr>PowerPoint 簡報</vt:lpstr>
      <vt:lpstr>PowerPoint 簡報</vt:lpstr>
      <vt:lpstr>PowerPoint 簡報</vt:lpstr>
      <vt:lpstr>數據科學</vt:lpstr>
      <vt:lpstr>數據科學分析步驟</vt:lpstr>
      <vt:lpstr>資料科學家主要工作內容</vt:lpstr>
      <vt:lpstr>資料分析工具</vt:lpstr>
      <vt:lpstr>機器學習與Python語言</vt:lpstr>
      <vt:lpstr>機器學習</vt:lpstr>
      <vt:lpstr>機器學習步驟</vt:lpstr>
      <vt:lpstr>機器學習問題分類</vt:lpstr>
      <vt:lpstr>使用監督式學習進行預測</vt:lpstr>
      <vt:lpstr>使用監督式學習進行預測</vt:lpstr>
      <vt:lpstr>使用非監督式學習找出隱藏的架構</vt:lpstr>
      <vt:lpstr>使用非監督式學習找出隱藏的架構</vt:lpstr>
      <vt:lpstr>機器學習地圖</vt:lpstr>
      <vt:lpstr>監督式學習</vt:lpstr>
      <vt:lpstr>監督式學習</vt:lpstr>
      <vt:lpstr>決策樹</vt:lpstr>
      <vt:lpstr>Entropy</vt:lpstr>
      <vt:lpstr>Gini Impurity</vt:lpstr>
      <vt:lpstr>單一變數的計算</vt:lpstr>
      <vt:lpstr>多變數的計算</vt:lpstr>
      <vt:lpstr>Information Gain</vt:lpstr>
      <vt:lpstr>計算Information Gain</vt:lpstr>
      <vt:lpstr>選擇有最大Information Gain的屬性 </vt:lpstr>
      <vt:lpstr>選擇子節點與分割節點</vt:lpstr>
      <vt:lpstr>決策樹如同IF…ELSE </vt:lpstr>
      <vt:lpstr>如何分類鳶尾花 (iris)</vt:lpstr>
      <vt:lpstr>如何從花萼與花瓣長寬分辨花種?</vt:lpstr>
      <vt:lpstr>使用sklearn 建立決策樹</vt:lpstr>
      <vt:lpstr>將分類結果顯示在圖上</vt:lpstr>
      <vt:lpstr>安裝Graphviz</vt:lpstr>
      <vt:lpstr>設定程式路徑</vt:lpstr>
      <vt:lpstr>將樹狀模型轉換為圖檔</vt:lpstr>
      <vt:lpstr>打開png 圖檔</vt:lpstr>
      <vt:lpstr>建立決策邊界 (1)</vt:lpstr>
      <vt:lpstr>建立決策邊界 (2)</vt:lpstr>
      <vt:lpstr>將模型配適到資料資料</vt:lpstr>
      <vt:lpstr>決策樹模型</vt:lpstr>
      <vt:lpstr>線性分類法</vt:lpstr>
      <vt:lpstr>邏輯回歸分析 (Logistic Regression)</vt:lpstr>
      <vt:lpstr>邏輯回歸分析 (Logistic Regression)</vt:lpstr>
      <vt:lpstr>建立邏輯回歸分析模型</vt:lpstr>
      <vt:lpstr>建立決策邊界 (1)</vt:lpstr>
      <vt:lpstr>建立決策邊界 (2)</vt:lpstr>
      <vt:lpstr>模型比較</vt:lpstr>
      <vt:lpstr>該選哪一條線做切割?</vt:lpstr>
      <vt:lpstr>支持向量機 (Support Vector Machine)</vt:lpstr>
      <vt:lpstr>建立支持向量機 (1)</vt:lpstr>
      <vt:lpstr>建立支持向量機 (2)</vt:lpstr>
      <vt:lpstr>SVM v.s. Logistic Regression</vt:lpstr>
      <vt:lpstr>評估決策邊界</vt:lpstr>
      <vt:lpstr>正則項 (Regularization Term)</vt:lpstr>
      <vt:lpstr>設定正則項 (Regularization Term)</vt:lpstr>
      <vt:lpstr>讀取數據</vt:lpstr>
      <vt:lpstr>比較不同Kernel</vt:lpstr>
      <vt:lpstr>繪製決策邊界</vt:lpstr>
      <vt:lpstr>比較不同Kernel Function</vt:lpstr>
      <vt:lpstr>模型評估</vt:lpstr>
      <vt:lpstr>使用Logistic Regression 建立模型</vt:lpstr>
      <vt:lpstr>計算準確率</vt:lpstr>
      <vt:lpstr>準確率毫無意義</vt:lpstr>
      <vt:lpstr>混淆矩陣（Confusion Matrix )</vt:lpstr>
      <vt:lpstr>Type I Error &amp; Type II Error</vt:lpstr>
      <vt:lpstr>建立混淆矩陣</vt:lpstr>
      <vt:lpstr>視覺化呈現混淆矩陣</vt:lpstr>
      <vt:lpstr>評估結果</vt:lpstr>
      <vt:lpstr>產生分類報告</vt:lpstr>
      <vt:lpstr>過度適配 (Overfitting)</vt:lpstr>
      <vt:lpstr>避免球員兼裁判</vt:lpstr>
      <vt:lpstr>將資料分為訓練與測試資料集</vt:lpstr>
      <vt:lpstr>評估分類結果</vt:lpstr>
      <vt:lpstr>交叉驗證分析 (Cross Validation)</vt:lpstr>
      <vt:lpstr>建立K-fold Cross Validation</vt:lpstr>
      <vt:lpstr>計算cross validation score</vt:lpstr>
      <vt:lpstr>留一驗證</vt:lpstr>
      <vt:lpstr>考慮不同成本下的混淆矩陣</vt:lpstr>
      <vt:lpstr>ROC 曲線</vt:lpstr>
      <vt:lpstr>如何繪製ROC 曲線</vt:lpstr>
      <vt:lpstr>資料讀取與編碼轉換</vt:lpstr>
      <vt:lpstr>建立預測模型</vt:lpstr>
      <vt:lpstr>計算ROC Curve 參數</vt:lpstr>
      <vt:lpstr>建立ROC Curve</vt:lpstr>
      <vt:lpstr>AUC</vt:lpstr>
      <vt:lpstr>求得AUC 分數</vt:lpstr>
      <vt:lpstr>建立不同模型</vt:lpstr>
      <vt:lpstr>同時比較不同模型</vt:lpstr>
      <vt:lpstr>客戶流失預測</vt:lpstr>
      <vt:lpstr>顧客流失分析</vt:lpstr>
      <vt:lpstr>資料敘述</vt:lpstr>
      <vt:lpstr>非監督式學習</vt:lpstr>
      <vt:lpstr>機器學習問題分類</vt:lpstr>
      <vt:lpstr>非監督式學習</vt:lpstr>
      <vt:lpstr>分群應用</vt:lpstr>
      <vt:lpstr>分群問題</vt:lpstr>
      <vt:lpstr>資料分群</vt:lpstr>
      <vt:lpstr>階層式分群</vt:lpstr>
      <vt:lpstr>聚合式分群</vt:lpstr>
      <vt:lpstr>定義點之間的距離</vt:lpstr>
      <vt:lpstr>定義群之間的距離</vt:lpstr>
      <vt:lpstr>使用scipy 繪製樹狀圖</vt:lpstr>
      <vt:lpstr>使用sklearn 分群</vt:lpstr>
      <vt:lpstr>比較分群跟實際結果</vt:lpstr>
      <vt:lpstr>階層式分群的優點/缺點</vt:lpstr>
      <vt:lpstr>K-Means 分群</vt:lpstr>
      <vt:lpstr>1. 隨機選取資料組中的k筆群中心</vt:lpstr>
      <vt:lpstr>2. 計算每個資料xi 對應到最短距離的群中心 </vt:lpstr>
      <vt:lpstr>3.利用目前得到的分類重新計算群中心</vt:lpstr>
      <vt:lpstr>使用Kmeans 分群</vt:lpstr>
      <vt:lpstr>產生分群後的結果</vt:lpstr>
      <vt:lpstr>增加中心點</vt:lpstr>
      <vt:lpstr>客戶屬性分群</vt:lpstr>
      <vt:lpstr>繪製客戶屬性分佈</vt:lpstr>
      <vt:lpstr>該將數據分成幾群?</vt:lpstr>
      <vt:lpstr>根據WCSS 決定</vt:lpstr>
      <vt:lpstr>找出WCSS</vt:lpstr>
      <vt:lpstr>找到坡度改變的地方</vt:lpstr>
      <vt:lpstr>評估分群效果</vt:lpstr>
      <vt:lpstr>計算 Silhouette </vt:lpstr>
      <vt:lpstr>計算Silhouette Coefficient</vt:lpstr>
      <vt:lpstr>同時比較不同分群方法</vt:lpstr>
      <vt:lpstr>各種分群方法</vt:lpstr>
      <vt:lpstr>文字分群</vt:lpstr>
      <vt:lpstr>文章相關的相似度</vt:lpstr>
      <vt:lpstr>Euclidean Distance v.s. Cosine Distance</vt:lpstr>
      <vt:lpstr>實際範例</vt:lpstr>
      <vt:lpstr>計算 Cosine Distance</vt:lpstr>
      <vt:lpstr>計算Cosine Similarity</vt:lpstr>
      <vt:lpstr>文章分群</vt:lpstr>
      <vt:lpstr>PowerPoint 簡報</vt:lpstr>
      <vt:lpstr>補充資料</vt:lpstr>
      <vt:lpstr>類神經網路</vt:lpstr>
      <vt:lpstr>神經元</vt:lpstr>
      <vt:lpstr>激勵函數(Activation Function)</vt:lpstr>
      <vt:lpstr>激勵函數(Activation Function)</vt:lpstr>
      <vt:lpstr>兩層神經網路</vt:lpstr>
      <vt:lpstr>三層神經網路</vt:lpstr>
      <vt:lpstr>類神經網路如何運作</vt:lpstr>
      <vt:lpstr>如何根據資料調整權重</vt:lpstr>
      <vt:lpstr>Gradient Descent </vt:lpstr>
      <vt:lpstr>Local Minima</vt:lpstr>
      <vt:lpstr>Stochastic Gradient Descent</vt:lpstr>
      <vt:lpstr>類神經網路如何運作</vt:lpstr>
      <vt:lpstr>讀取數位資料</vt:lpstr>
      <vt:lpstr>繪製數位資料</vt:lpstr>
      <vt:lpstr>變更數位資料的尺度</vt:lpstr>
      <vt:lpstr>使用MLPClassifier</vt:lpstr>
      <vt:lpstr>產生預測結果</vt:lpstr>
      <vt:lpstr>集成機器學習 (Ensemble Learning)</vt:lpstr>
      <vt:lpstr>隨機森林 (Random Forest)</vt:lpstr>
      <vt:lpstr>建立RandomForest </vt:lpstr>
      <vt:lpstr>比較不同Estimator</vt:lpstr>
      <vt:lpstr>比較不同分類器</vt:lpstr>
      <vt:lpstr>比較不同分類器的決策邊界</vt:lpstr>
      <vt:lpstr>密度為基礎分群法（DBSCAN）</vt:lpstr>
      <vt:lpstr>DBSCAN示意圖</vt:lpstr>
      <vt:lpstr>DBSCAN演算法</vt:lpstr>
      <vt:lpstr>與K-means 比較</vt:lpstr>
      <vt:lpstr>將影像讀取成numpy array</vt:lpstr>
      <vt:lpstr>呈現影像資料</vt:lpstr>
      <vt:lpstr>使用KMeans 分群</vt:lpstr>
      <vt:lpstr>呈現分群結果</vt:lpstr>
      <vt:lpstr>使用DBSCAN 分群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David Chiu</dc:creator>
  <cp:lastModifiedBy>User</cp:lastModifiedBy>
  <cp:revision>1609</cp:revision>
  <dcterms:created xsi:type="dcterms:W3CDTF">2011-01-06T03:56:16Z</dcterms:created>
  <dcterms:modified xsi:type="dcterms:W3CDTF">2017-06-16T02:10:43Z</dcterms:modified>
</cp:coreProperties>
</file>